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48" r:id="rId2"/>
  </p:sldMasterIdLst>
  <p:notesMasterIdLst>
    <p:notesMasterId r:id="rId99"/>
  </p:notesMasterIdLst>
  <p:handoutMasterIdLst>
    <p:handoutMasterId r:id="rId100"/>
  </p:handoutMasterIdLst>
  <p:sldIdLst>
    <p:sldId id="256" r:id="rId3"/>
    <p:sldId id="257" r:id="rId4"/>
    <p:sldId id="462" r:id="rId5"/>
    <p:sldId id="436" r:id="rId6"/>
    <p:sldId id="441" r:id="rId7"/>
    <p:sldId id="440" r:id="rId8"/>
    <p:sldId id="430" r:id="rId9"/>
    <p:sldId id="454" r:id="rId10"/>
    <p:sldId id="451" r:id="rId11"/>
    <p:sldId id="453" r:id="rId12"/>
    <p:sldId id="452" r:id="rId13"/>
    <p:sldId id="424" r:id="rId14"/>
    <p:sldId id="469" r:id="rId15"/>
    <p:sldId id="464" r:id="rId16"/>
    <p:sldId id="465" r:id="rId17"/>
    <p:sldId id="463" r:id="rId18"/>
    <p:sldId id="425" r:id="rId19"/>
    <p:sldId id="426" r:id="rId20"/>
    <p:sldId id="428" r:id="rId21"/>
    <p:sldId id="429" r:id="rId22"/>
    <p:sldId id="431" r:id="rId23"/>
    <p:sldId id="466" r:id="rId24"/>
    <p:sldId id="459" r:id="rId25"/>
    <p:sldId id="434" r:id="rId26"/>
    <p:sldId id="432" r:id="rId27"/>
    <p:sldId id="433" r:id="rId28"/>
    <p:sldId id="275" r:id="rId29"/>
    <p:sldId id="274" r:id="rId30"/>
    <p:sldId id="460" r:id="rId31"/>
    <p:sldId id="458" r:id="rId32"/>
    <p:sldId id="533" r:id="rId33"/>
    <p:sldId id="532" r:id="rId34"/>
    <p:sldId id="450" r:id="rId35"/>
    <p:sldId id="455" r:id="rId36"/>
    <p:sldId id="467" r:id="rId37"/>
    <p:sldId id="456" r:id="rId38"/>
    <p:sldId id="470" r:id="rId39"/>
    <p:sldId id="457" r:id="rId40"/>
    <p:sldId id="471" r:id="rId41"/>
    <p:sldId id="474" r:id="rId42"/>
    <p:sldId id="528" r:id="rId43"/>
    <p:sldId id="529" r:id="rId44"/>
    <p:sldId id="530" r:id="rId45"/>
    <p:sldId id="531" r:id="rId46"/>
    <p:sldId id="475" r:id="rId47"/>
    <p:sldId id="477" r:id="rId48"/>
    <p:sldId id="478" r:id="rId49"/>
    <p:sldId id="479" r:id="rId50"/>
    <p:sldId id="525" r:id="rId51"/>
    <p:sldId id="526" r:id="rId52"/>
    <p:sldId id="527" r:id="rId53"/>
    <p:sldId id="524" r:id="rId54"/>
    <p:sldId id="480" r:id="rId55"/>
    <p:sldId id="481" r:id="rId56"/>
    <p:sldId id="482" r:id="rId57"/>
    <p:sldId id="484" r:id="rId58"/>
    <p:sldId id="485" r:id="rId59"/>
    <p:sldId id="486" r:id="rId60"/>
    <p:sldId id="487" r:id="rId61"/>
    <p:sldId id="488" r:id="rId62"/>
    <p:sldId id="489" r:id="rId63"/>
    <p:sldId id="490" r:id="rId64"/>
    <p:sldId id="491" r:id="rId65"/>
    <p:sldId id="492" r:id="rId66"/>
    <p:sldId id="493" r:id="rId67"/>
    <p:sldId id="494" r:id="rId68"/>
    <p:sldId id="495" r:id="rId69"/>
    <p:sldId id="496" r:id="rId70"/>
    <p:sldId id="497" r:id="rId71"/>
    <p:sldId id="498" r:id="rId72"/>
    <p:sldId id="499" r:id="rId73"/>
    <p:sldId id="500" r:id="rId74"/>
    <p:sldId id="501" r:id="rId75"/>
    <p:sldId id="502" r:id="rId76"/>
    <p:sldId id="503" r:id="rId77"/>
    <p:sldId id="504" r:id="rId78"/>
    <p:sldId id="505" r:id="rId79"/>
    <p:sldId id="506" r:id="rId80"/>
    <p:sldId id="507" r:id="rId81"/>
    <p:sldId id="508" r:id="rId82"/>
    <p:sldId id="509" r:id="rId83"/>
    <p:sldId id="510" r:id="rId84"/>
    <p:sldId id="511" r:id="rId85"/>
    <p:sldId id="512" r:id="rId86"/>
    <p:sldId id="513" r:id="rId87"/>
    <p:sldId id="514" r:id="rId88"/>
    <p:sldId id="515" r:id="rId89"/>
    <p:sldId id="516" r:id="rId90"/>
    <p:sldId id="517" r:id="rId91"/>
    <p:sldId id="518" r:id="rId92"/>
    <p:sldId id="519" r:id="rId93"/>
    <p:sldId id="520" r:id="rId94"/>
    <p:sldId id="521" r:id="rId95"/>
    <p:sldId id="522" r:id="rId96"/>
    <p:sldId id="523" r:id="rId97"/>
    <p:sldId id="473" r:id="rId98"/>
  </p:sldIdLst>
  <p:sldSz cx="9144000" cy="5143500" type="screen16x9"/>
  <p:notesSz cx="7099300" cy="10234613"/>
  <p:defaultText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7"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19" algn="l" defTabSz="457184" rtl="0" eaLnBrk="1" latinLnBrk="0" hangingPunct="1">
      <a:defRPr sz="1800" kern="1200">
        <a:solidFill>
          <a:schemeClr val="tx1"/>
        </a:solidFill>
        <a:latin typeface="+mn-lt"/>
        <a:ea typeface="+mn-ea"/>
        <a:cs typeface="+mn-cs"/>
      </a:defRPr>
    </a:lvl6pPr>
    <a:lvl7pPr marL="2743103" algn="l" defTabSz="457184" rtl="0" eaLnBrk="1" latinLnBrk="0" hangingPunct="1">
      <a:defRPr sz="1800" kern="1200">
        <a:solidFill>
          <a:schemeClr val="tx1"/>
        </a:solidFill>
        <a:latin typeface="+mn-lt"/>
        <a:ea typeface="+mn-ea"/>
        <a:cs typeface="+mn-cs"/>
      </a:defRPr>
    </a:lvl7pPr>
    <a:lvl8pPr marL="3200287" algn="l" defTabSz="457184" rtl="0" eaLnBrk="1" latinLnBrk="0" hangingPunct="1">
      <a:defRPr sz="1800" kern="1200">
        <a:solidFill>
          <a:schemeClr val="tx1"/>
        </a:solidFill>
        <a:latin typeface="+mn-lt"/>
        <a:ea typeface="+mn-ea"/>
        <a:cs typeface="+mn-cs"/>
      </a:defRPr>
    </a:lvl8pPr>
    <a:lvl9pPr marL="3657471" algn="l" defTabSz="45718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31">
          <p15:clr>
            <a:srgbClr val="A4A3A4"/>
          </p15:clr>
        </p15:guide>
        <p15:guide id="2" orient="horz" pos="2762">
          <p15:clr>
            <a:srgbClr val="A4A3A4"/>
          </p15:clr>
        </p15:guide>
        <p15:guide id="3" orient="horz" pos="990">
          <p15:clr>
            <a:srgbClr val="A4A3A4"/>
          </p15:clr>
        </p15:guide>
        <p15:guide id="4" orient="horz" pos="3104">
          <p15:clr>
            <a:srgbClr val="A4A3A4"/>
          </p15:clr>
        </p15:guide>
        <p15:guide id="5" orient="horz" pos="566">
          <p15:clr>
            <a:srgbClr val="A4A3A4"/>
          </p15:clr>
        </p15:guide>
        <p15:guide id="6" orient="horz" pos="2639">
          <p15:clr>
            <a:srgbClr val="A4A3A4"/>
          </p15:clr>
        </p15:guide>
        <p15:guide id="7" orient="horz" pos="758">
          <p15:clr>
            <a:srgbClr val="A4A3A4"/>
          </p15:clr>
        </p15:guide>
        <p15:guide id="8" orient="horz" pos="145">
          <p15:clr>
            <a:srgbClr val="A4A3A4"/>
          </p15:clr>
        </p15:guide>
        <p15:guide id="9" orient="horz" pos="1688">
          <p15:clr>
            <a:srgbClr val="A4A3A4"/>
          </p15:clr>
        </p15:guide>
        <p15:guide id="10" orient="horz" pos="2828">
          <p15:clr>
            <a:srgbClr val="A4A3A4"/>
          </p15:clr>
        </p15:guide>
        <p15:guide id="11" pos="5630">
          <p15:clr>
            <a:srgbClr val="A4A3A4"/>
          </p15:clr>
        </p15:guide>
        <p15:guide id="12" pos="3788">
          <p15:clr>
            <a:srgbClr val="A4A3A4"/>
          </p15:clr>
        </p15:guide>
        <p15:guide id="13" pos="2906">
          <p15:clr>
            <a:srgbClr val="A4A3A4"/>
          </p15:clr>
        </p15:guide>
        <p15:guide id="14" pos="3674">
          <p15:clr>
            <a:srgbClr val="A4A3A4"/>
          </p15:clr>
        </p15:guide>
        <p15:guide id="15" pos="3901">
          <p15:clr>
            <a:srgbClr val="A4A3A4"/>
          </p15:clr>
        </p15:guide>
        <p15:guide id="16" pos="3018">
          <p15:clr>
            <a:srgbClr val="A4A3A4"/>
          </p15:clr>
        </p15:guide>
        <p15:guide id="17" pos="2791">
          <p15:clr>
            <a:srgbClr val="A4A3A4"/>
          </p15:clr>
        </p15:guide>
        <p15:guide id="18" pos="159">
          <p15:clr>
            <a:srgbClr val="A4A3A4"/>
          </p15:clr>
        </p15:guide>
        <p15:guide id="19" pos="1847">
          <p15:clr>
            <a:srgbClr val="A4A3A4"/>
          </p15:clr>
        </p15:guide>
        <p15:guide id="20" orient="horz" pos="2759">
          <p15:clr>
            <a:srgbClr val="A4A3A4"/>
          </p15:clr>
        </p15:guide>
        <p15:guide id="21" orient="horz" pos="1628">
          <p15:clr>
            <a:srgbClr val="A4A3A4"/>
          </p15:clr>
        </p15:guide>
        <p15:guide id="22" pos="2876">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ckie Barlow" initials="" lastIdx="6" clrIdx="0"/>
  <p:cmAuthor id="1" name="Manan DEB" initials="MD" lastIdx="1" clrIdx="1">
    <p:extLst>
      <p:ext uri="{19B8F6BF-5375-455C-9EA6-DF929625EA0E}">
        <p15:presenceInfo xmlns:p15="http://schemas.microsoft.com/office/powerpoint/2012/main" userId="S::SESA7488@se.com::270bd9fb-6e5d-4484-a167-6c56ea0e8c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AD45"/>
    <a:srgbClr val="31BD4C"/>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8" autoAdjust="0"/>
    <p:restoredTop sz="95775" autoAdjust="0"/>
  </p:normalViewPr>
  <p:slideViewPr>
    <p:cSldViewPr snapToGrid="0">
      <p:cViewPr>
        <p:scale>
          <a:sx n="90" d="100"/>
          <a:sy n="90" d="100"/>
        </p:scale>
        <p:origin x="620" y="56"/>
      </p:cViewPr>
      <p:guideLst>
        <p:guide orient="horz" pos="1831"/>
        <p:guide orient="horz" pos="2762"/>
        <p:guide orient="horz" pos="990"/>
        <p:guide orient="horz" pos="3104"/>
        <p:guide orient="horz" pos="566"/>
        <p:guide orient="horz" pos="2639"/>
        <p:guide orient="horz" pos="758"/>
        <p:guide orient="horz" pos="145"/>
        <p:guide orient="horz" pos="1688"/>
        <p:guide orient="horz" pos="2828"/>
        <p:guide pos="5630"/>
        <p:guide pos="3788"/>
        <p:guide pos="2906"/>
        <p:guide pos="3674"/>
        <p:guide pos="3901"/>
        <p:guide pos="3018"/>
        <p:guide pos="2791"/>
        <p:guide pos="159"/>
        <p:guide pos="1847"/>
        <p:guide orient="horz" pos="2759"/>
        <p:guide orient="horz" pos="1628"/>
        <p:guide pos="28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7" d="100"/>
          <a:sy n="47" d="100"/>
        </p:scale>
        <p:origin x="-2370" y="-96"/>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4/9/2022</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4/9/2022</a:t>
            </a:fld>
            <a:endParaRPr lang="en-US" dirty="0"/>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457184" rtl="0" eaLnBrk="1" latinLnBrk="0" hangingPunct="1">
      <a:defRPr sz="1200" kern="1200">
        <a:solidFill>
          <a:schemeClr val="tx1"/>
        </a:solidFill>
        <a:latin typeface="+mn-lt"/>
        <a:ea typeface="+mn-ea"/>
        <a:cs typeface="+mn-cs"/>
      </a:defRPr>
    </a:lvl1pPr>
    <a:lvl2pPr marL="457184" algn="l" defTabSz="457184" rtl="0" eaLnBrk="1" latinLnBrk="0" hangingPunct="1">
      <a:defRPr sz="1200" kern="1200">
        <a:solidFill>
          <a:schemeClr val="tx1"/>
        </a:solidFill>
        <a:latin typeface="+mn-lt"/>
        <a:ea typeface="+mn-ea"/>
        <a:cs typeface="+mn-cs"/>
      </a:defRPr>
    </a:lvl2pPr>
    <a:lvl3pPr marL="914367" algn="l" defTabSz="457184" rtl="0" eaLnBrk="1" latinLnBrk="0" hangingPunct="1">
      <a:defRPr sz="1200" kern="1200">
        <a:solidFill>
          <a:schemeClr val="tx1"/>
        </a:solidFill>
        <a:latin typeface="+mn-lt"/>
        <a:ea typeface="+mn-ea"/>
        <a:cs typeface="+mn-cs"/>
      </a:defRPr>
    </a:lvl3pPr>
    <a:lvl4pPr marL="1371552" algn="l" defTabSz="457184" rtl="0" eaLnBrk="1" latinLnBrk="0" hangingPunct="1">
      <a:defRPr sz="1200" kern="1200">
        <a:solidFill>
          <a:schemeClr val="tx1"/>
        </a:solidFill>
        <a:latin typeface="+mn-lt"/>
        <a:ea typeface="+mn-ea"/>
        <a:cs typeface="+mn-cs"/>
      </a:defRPr>
    </a:lvl4pPr>
    <a:lvl5pPr marL="1828736" algn="l" defTabSz="457184" rtl="0" eaLnBrk="1" latinLnBrk="0" hangingPunct="1">
      <a:defRPr sz="1200" kern="1200">
        <a:solidFill>
          <a:schemeClr val="tx1"/>
        </a:solidFill>
        <a:latin typeface="+mn-lt"/>
        <a:ea typeface="+mn-ea"/>
        <a:cs typeface="+mn-cs"/>
      </a:defRPr>
    </a:lvl5pPr>
    <a:lvl6pPr marL="2285919" algn="l" defTabSz="457184" rtl="0" eaLnBrk="1" latinLnBrk="0" hangingPunct="1">
      <a:defRPr sz="1200" kern="1200">
        <a:solidFill>
          <a:schemeClr val="tx1"/>
        </a:solidFill>
        <a:latin typeface="+mn-lt"/>
        <a:ea typeface="+mn-ea"/>
        <a:cs typeface="+mn-cs"/>
      </a:defRPr>
    </a:lvl6pPr>
    <a:lvl7pPr marL="2743103" algn="l" defTabSz="457184" rtl="0" eaLnBrk="1" latinLnBrk="0" hangingPunct="1">
      <a:defRPr sz="1200" kern="1200">
        <a:solidFill>
          <a:schemeClr val="tx1"/>
        </a:solidFill>
        <a:latin typeface="+mn-lt"/>
        <a:ea typeface="+mn-ea"/>
        <a:cs typeface="+mn-cs"/>
      </a:defRPr>
    </a:lvl7pPr>
    <a:lvl8pPr marL="3200287" algn="l" defTabSz="457184" rtl="0" eaLnBrk="1" latinLnBrk="0" hangingPunct="1">
      <a:defRPr sz="1200" kern="1200">
        <a:solidFill>
          <a:schemeClr val="tx1"/>
        </a:solidFill>
        <a:latin typeface="+mn-lt"/>
        <a:ea typeface="+mn-ea"/>
        <a:cs typeface="+mn-cs"/>
      </a:defRPr>
    </a:lvl8pPr>
    <a:lvl9pPr marL="3657471" algn="l" defTabSz="4571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10</a:t>
            </a:fld>
            <a:endParaRPr lang="en-US" dirty="0"/>
          </a:p>
        </p:txBody>
      </p:sp>
    </p:spTree>
    <p:extLst>
      <p:ext uri="{BB962C8B-B14F-4D97-AF65-F5344CB8AC3E}">
        <p14:creationId xmlns:p14="http://schemas.microsoft.com/office/powerpoint/2010/main" val="777997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11</a:t>
            </a:fld>
            <a:endParaRPr lang="en-US" dirty="0"/>
          </a:p>
        </p:txBody>
      </p:sp>
    </p:spTree>
    <p:extLst>
      <p:ext uri="{BB962C8B-B14F-4D97-AF65-F5344CB8AC3E}">
        <p14:creationId xmlns:p14="http://schemas.microsoft.com/office/powerpoint/2010/main" val="213110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12</a:t>
            </a:fld>
            <a:endParaRPr lang="en-US" dirty="0"/>
          </a:p>
        </p:txBody>
      </p:sp>
    </p:spTree>
    <p:extLst>
      <p:ext uri="{BB962C8B-B14F-4D97-AF65-F5344CB8AC3E}">
        <p14:creationId xmlns:p14="http://schemas.microsoft.com/office/powerpoint/2010/main" val="364390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13</a:t>
            </a:fld>
            <a:endParaRPr lang="en-US" dirty="0"/>
          </a:p>
        </p:txBody>
      </p:sp>
    </p:spTree>
    <p:extLst>
      <p:ext uri="{BB962C8B-B14F-4D97-AF65-F5344CB8AC3E}">
        <p14:creationId xmlns:p14="http://schemas.microsoft.com/office/powerpoint/2010/main" val="2358849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marL="0" marR="0" lvl="0" indent="0" algn="r" defTabSz="457184" rtl="0" eaLnBrk="1" fontAlgn="auto" latinLnBrk="0" hangingPunct="1">
              <a:lnSpc>
                <a:spcPct val="100000"/>
              </a:lnSpc>
              <a:spcBef>
                <a:spcPts val="0"/>
              </a:spcBef>
              <a:spcAft>
                <a:spcPts val="0"/>
              </a:spcAft>
              <a:buClrTx/>
              <a:buSzTx/>
              <a:buFontTx/>
              <a:buNone/>
              <a:tabLst/>
              <a:defRPr/>
            </a:pPr>
            <a:fld id="{E7F34D1A-B7E5-DE48-8EA9-859D9DE63652}"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84"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996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marL="0" marR="0" lvl="0" indent="0" algn="r" defTabSz="457184" rtl="0" eaLnBrk="1" fontAlgn="auto" latinLnBrk="0" hangingPunct="1">
              <a:lnSpc>
                <a:spcPct val="100000"/>
              </a:lnSpc>
              <a:spcBef>
                <a:spcPts val="0"/>
              </a:spcBef>
              <a:spcAft>
                <a:spcPts val="0"/>
              </a:spcAft>
              <a:buClrTx/>
              <a:buSzTx/>
              <a:buFontTx/>
              <a:buNone/>
              <a:tabLst/>
              <a:defRPr/>
            </a:pPr>
            <a:fld id="{E7F34D1A-B7E5-DE48-8EA9-859D9DE63652}"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84"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462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Ramki – till slide 16</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16</a:t>
            </a:fld>
            <a:endParaRPr lang="en-US" dirty="0"/>
          </a:p>
        </p:txBody>
      </p:sp>
    </p:spTree>
    <p:extLst>
      <p:ext uri="{BB962C8B-B14F-4D97-AF65-F5344CB8AC3E}">
        <p14:creationId xmlns:p14="http://schemas.microsoft.com/office/powerpoint/2010/main" val="191275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cs typeface="Arial" pitchFamily="34" charset="0"/>
              </a:rPr>
              <a:t>3.</a:t>
            </a:r>
          </a:p>
        </p:txBody>
      </p:sp>
      <p:sp>
        <p:nvSpPr>
          <p:cNvPr id="4" name="Slide Number Placeholder 3"/>
          <p:cNvSpPr>
            <a:spLocks noGrp="1"/>
          </p:cNvSpPr>
          <p:nvPr>
            <p:ph type="sldNum" sz="quarter" idx="10"/>
          </p:nvPr>
        </p:nvSpPr>
        <p:spPr/>
        <p:txBody>
          <a:bodyPr/>
          <a:lstStyle/>
          <a:p>
            <a:fld id="{E7F34D1A-B7E5-DE48-8EA9-859D9DE63652}" type="slidenum">
              <a:rPr lang="en-US" smtClean="0"/>
              <a:pPr/>
              <a:t>17</a:t>
            </a:fld>
            <a:endParaRPr lang="en-US" dirty="0"/>
          </a:p>
        </p:txBody>
      </p:sp>
    </p:spTree>
    <p:extLst>
      <p:ext uri="{BB962C8B-B14F-4D97-AF65-F5344CB8AC3E}">
        <p14:creationId xmlns:p14="http://schemas.microsoft.com/office/powerpoint/2010/main" val="719967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18</a:t>
            </a:fld>
            <a:endParaRPr lang="en-US" dirty="0"/>
          </a:p>
        </p:txBody>
      </p:sp>
    </p:spTree>
    <p:extLst>
      <p:ext uri="{BB962C8B-B14F-4D97-AF65-F5344CB8AC3E}">
        <p14:creationId xmlns:p14="http://schemas.microsoft.com/office/powerpoint/2010/main" val="2124622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19</a:t>
            </a:fld>
            <a:endParaRPr lang="en-US" dirty="0"/>
          </a:p>
        </p:txBody>
      </p:sp>
    </p:spTree>
    <p:extLst>
      <p:ext uri="{BB962C8B-B14F-4D97-AF65-F5344CB8AC3E}">
        <p14:creationId xmlns:p14="http://schemas.microsoft.com/office/powerpoint/2010/main" val="179974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cs typeface="Arial" pitchFamily="34" charset="0"/>
              </a:rPr>
              <a:t>Agenda</a:t>
            </a:r>
            <a:r>
              <a:rPr lang="en-US" baseline="0" dirty="0">
                <a:latin typeface="Arial" pitchFamily="34" charset="0"/>
                <a:cs typeface="Arial" pitchFamily="34" charset="0"/>
              </a:rPr>
              <a:t> slide</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20</a:t>
            </a:fld>
            <a:endParaRPr lang="en-US" dirty="0"/>
          </a:p>
        </p:txBody>
      </p:sp>
    </p:spTree>
    <p:extLst>
      <p:ext uri="{BB962C8B-B14F-4D97-AF65-F5344CB8AC3E}">
        <p14:creationId xmlns:p14="http://schemas.microsoft.com/office/powerpoint/2010/main" val="51605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21</a:t>
            </a:fld>
            <a:endParaRPr lang="en-US" dirty="0"/>
          </a:p>
        </p:txBody>
      </p:sp>
    </p:spTree>
    <p:extLst>
      <p:ext uri="{BB962C8B-B14F-4D97-AF65-F5344CB8AC3E}">
        <p14:creationId xmlns:p14="http://schemas.microsoft.com/office/powerpoint/2010/main" val="2903263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22</a:t>
            </a:fld>
            <a:endParaRPr lang="en-US" dirty="0"/>
          </a:p>
        </p:txBody>
      </p:sp>
    </p:spTree>
    <p:extLst>
      <p:ext uri="{BB962C8B-B14F-4D97-AF65-F5344CB8AC3E}">
        <p14:creationId xmlns:p14="http://schemas.microsoft.com/office/powerpoint/2010/main" val="1512670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23</a:t>
            </a:fld>
            <a:endParaRPr lang="en-US" dirty="0"/>
          </a:p>
        </p:txBody>
      </p:sp>
    </p:spTree>
    <p:extLst>
      <p:ext uri="{BB962C8B-B14F-4D97-AF65-F5344CB8AC3E}">
        <p14:creationId xmlns:p14="http://schemas.microsoft.com/office/powerpoint/2010/main" val="3358377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24</a:t>
            </a:fld>
            <a:endParaRPr lang="en-US" dirty="0"/>
          </a:p>
        </p:txBody>
      </p:sp>
    </p:spTree>
    <p:extLst>
      <p:ext uri="{BB962C8B-B14F-4D97-AF65-F5344CB8AC3E}">
        <p14:creationId xmlns:p14="http://schemas.microsoft.com/office/powerpoint/2010/main" val="3587151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25</a:t>
            </a:fld>
            <a:endParaRPr lang="en-US" dirty="0"/>
          </a:p>
        </p:txBody>
      </p:sp>
    </p:spTree>
    <p:extLst>
      <p:ext uri="{BB962C8B-B14F-4D97-AF65-F5344CB8AC3E}">
        <p14:creationId xmlns:p14="http://schemas.microsoft.com/office/powerpoint/2010/main" val="1557646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26</a:t>
            </a:fld>
            <a:endParaRPr lang="en-US" dirty="0"/>
          </a:p>
        </p:txBody>
      </p:sp>
    </p:spTree>
    <p:extLst>
      <p:ext uri="{BB962C8B-B14F-4D97-AF65-F5344CB8AC3E}">
        <p14:creationId xmlns:p14="http://schemas.microsoft.com/office/powerpoint/2010/main" val="3934712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27</a:t>
            </a:fld>
            <a:endParaRPr lang="en-US" dirty="0"/>
          </a:p>
        </p:txBody>
      </p:sp>
    </p:spTree>
    <p:extLst>
      <p:ext uri="{BB962C8B-B14F-4D97-AF65-F5344CB8AC3E}">
        <p14:creationId xmlns:p14="http://schemas.microsoft.com/office/powerpoint/2010/main" val="197525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28</a:t>
            </a:fld>
            <a:endParaRPr lang="en-US" dirty="0"/>
          </a:p>
        </p:txBody>
      </p:sp>
    </p:spTree>
    <p:extLst>
      <p:ext uri="{BB962C8B-B14F-4D97-AF65-F5344CB8AC3E}">
        <p14:creationId xmlns:p14="http://schemas.microsoft.com/office/powerpoint/2010/main" val="701993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29</a:t>
            </a:fld>
            <a:endParaRPr lang="en-US" dirty="0"/>
          </a:p>
        </p:txBody>
      </p:sp>
    </p:spTree>
    <p:extLst>
      <p:ext uri="{BB962C8B-B14F-4D97-AF65-F5344CB8AC3E}">
        <p14:creationId xmlns:p14="http://schemas.microsoft.com/office/powerpoint/2010/main" val="3708213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cs typeface="Arial" pitchFamily="34" charset="0"/>
              </a:rPr>
              <a:t>1.</a:t>
            </a: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963570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cs typeface="Arial" pitchFamily="34" charset="0"/>
              </a:rPr>
              <a:t>Abhishek &amp; Kirti – till slide 30</a:t>
            </a:r>
          </a:p>
        </p:txBody>
      </p:sp>
      <p:sp>
        <p:nvSpPr>
          <p:cNvPr id="4" name="Slide Number Placeholder 3"/>
          <p:cNvSpPr>
            <a:spLocks noGrp="1"/>
          </p:cNvSpPr>
          <p:nvPr>
            <p:ph type="sldNum" sz="quarter" idx="10"/>
          </p:nvPr>
        </p:nvSpPr>
        <p:spPr/>
        <p:txBody>
          <a:bodyPr/>
          <a:lstStyle/>
          <a:p>
            <a:fld id="{E7F34D1A-B7E5-DE48-8EA9-859D9DE63652}" type="slidenum">
              <a:rPr lang="en-US" smtClean="0"/>
              <a:pPr/>
              <a:t>30</a:t>
            </a:fld>
            <a:endParaRPr lang="en-US" dirty="0"/>
          </a:p>
        </p:txBody>
      </p:sp>
    </p:spTree>
    <p:extLst>
      <p:ext uri="{BB962C8B-B14F-4D97-AF65-F5344CB8AC3E}">
        <p14:creationId xmlns:p14="http://schemas.microsoft.com/office/powerpoint/2010/main" val="3068594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cs typeface="Arial" pitchFamily="34" charset="0"/>
              </a:rPr>
              <a:t>1.</a:t>
            </a:r>
          </a:p>
        </p:txBody>
      </p:sp>
      <p:sp>
        <p:nvSpPr>
          <p:cNvPr id="4" name="Slide Number Placeholder 3"/>
          <p:cNvSpPr>
            <a:spLocks noGrp="1"/>
          </p:cNvSpPr>
          <p:nvPr>
            <p:ph type="sldNum" sz="quarter" idx="10"/>
          </p:nvPr>
        </p:nvSpPr>
        <p:spPr/>
        <p:txBody>
          <a:bodyPr/>
          <a:lstStyle/>
          <a:p>
            <a:fld id="{E7F34D1A-B7E5-DE48-8EA9-859D9DE63652}" type="slidenum">
              <a:rPr lang="en-US" smtClean="0"/>
              <a:pPr/>
              <a:t>31</a:t>
            </a:fld>
            <a:endParaRPr lang="en-US" dirty="0"/>
          </a:p>
        </p:txBody>
      </p:sp>
    </p:spTree>
    <p:extLst>
      <p:ext uri="{BB962C8B-B14F-4D97-AF65-F5344CB8AC3E}">
        <p14:creationId xmlns:p14="http://schemas.microsoft.com/office/powerpoint/2010/main" val="2362621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atin typeface="Arial" pitchFamily="34" charset="0"/>
                <a:cs typeface="Arial" pitchFamily="34" charset="0"/>
              </a:rPr>
              <a:t>4.</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32</a:t>
            </a:fld>
            <a:endParaRPr lang="en-US" dirty="0"/>
          </a:p>
        </p:txBody>
      </p:sp>
    </p:spTree>
    <p:extLst>
      <p:ext uri="{BB962C8B-B14F-4D97-AF65-F5344CB8AC3E}">
        <p14:creationId xmlns:p14="http://schemas.microsoft.com/office/powerpoint/2010/main" val="1383642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atin typeface="Arial" pitchFamily="34" charset="0"/>
                <a:cs typeface="Arial" pitchFamily="34" charset="0"/>
              </a:rPr>
              <a:t>4.</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33</a:t>
            </a:fld>
            <a:endParaRPr lang="en-US" dirty="0"/>
          </a:p>
        </p:txBody>
      </p:sp>
    </p:spTree>
    <p:extLst>
      <p:ext uri="{BB962C8B-B14F-4D97-AF65-F5344CB8AC3E}">
        <p14:creationId xmlns:p14="http://schemas.microsoft.com/office/powerpoint/2010/main" val="2096141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34</a:t>
            </a:fld>
            <a:endParaRPr lang="en-US" dirty="0"/>
          </a:p>
        </p:txBody>
      </p:sp>
    </p:spTree>
    <p:extLst>
      <p:ext uri="{BB962C8B-B14F-4D97-AF65-F5344CB8AC3E}">
        <p14:creationId xmlns:p14="http://schemas.microsoft.com/office/powerpoint/2010/main" val="119795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35</a:t>
            </a:fld>
            <a:endParaRPr lang="en-US" dirty="0"/>
          </a:p>
        </p:txBody>
      </p:sp>
    </p:spTree>
    <p:extLst>
      <p:ext uri="{BB962C8B-B14F-4D97-AF65-F5344CB8AC3E}">
        <p14:creationId xmlns:p14="http://schemas.microsoft.com/office/powerpoint/2010/main" val="1056602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36</a:t>
            </a:fld>
            <a:endParaRPr lang="en-US" dirty="0"/>
          </a:p>
        </p:txBody>
      </p:sp>
    </p:spTree>
    <p:extLst>
      <p:ext uri="{BB962C8B-B14F-4D97-AF65-F5344CB8AC3E}">
        <p14:creationId xmlns:p14="http://schemas.microsoft.com/office/powerpoint/2010/main" val="2469304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37</a:t>
            </a:fld>
            <a:endParaRPr lang="en-US" dirty="0"/>
          </a:p>
        </p:txBody>
      </p:sp>
    </p:spTree>
    <p:extLst>
      <p:ext uri="{BB962C8B-B14F-4D97-AF65-F5344CB8AC3E}">
        <p14:creationId xmlns:p14="http://schemas.microsoft.com/office/powerpoint/2010/main" val="530084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38</a:t>
            </a:fld>
            <a:endParaRPr lang="en-US" dirty="0"/>
          </a:p>
        </p:txBody>
      </p:sp>
    </p:spTree>
    <p:extLst>
      <p:ext uri="{BB962C8B-B14F-4D97-AF65-F5344CB8AC3E}">
        <p14:creationId xmlns:p14="http://schemas.microsoft.com/office/powerpoint/2010/main" val="2295990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39</a:t>
            </a:fld>
            <a:endParaRPr lang="en-US" dirty="0"/>
          </a:p>
        </p:txBody>
      </p:sp>
    </p:spTree>
    <p:extLst>
      <p:ext uri="{BB962C8B-B14F-4D97-AF65-F5344CB8AC3E}">
        <p14:creationId xmlns:p14="http://schemas.microsoft.com/office/powerpoint/2010/main" val="2020244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42041758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40</a:t>
            </a:fld>
            <a:endParaRPr lang="en-US" dirty="0"/>
          </a:p>
        </p:txBody>
      </p:sp>
    </p:spTree>
    <p:extLst>
      <p:ext uri="{BB962C8B-B14F-4D97-AF65-F5344CB8AC3E}">
        <p14:creationId xmlns:p14="http://schemas.microsoft.com/office/powerpoint/2010/main" val="31633637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41</a:t>
            </a:fld>
            <a:endParaRPr lang="en-US" dirty="0"/>
          </a:p>
        </p:txBody>
      </p:sp>
    </p:spTree>
    <p:extLst>
      <p:ext uri="{BB962C8B-B14F-4D97-AF65-F5344CB8AC3E}">
        <p14:creationId xmlns:p14="http://schemas.microsoft.com/office/powerpoint/2010/main" val="1966418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42</a:t>
            </a:fld>
            <a:endParaRPr lang="en-US" dirty="0"/>
          </a:p>
        </p:txBody>
      </p:sp>
    </p:spTree>
    <p:extLst>
      <p:ext uri="{BB962C8B-B14F-4D97-AF65-F5344CB8AC3E}">
        <p14:creationId xmlns:p14="http://schemas.microsoft.com/office/powerpoint/2010/main" val="296358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43</a:t>
            </a:fld>
            <a:endParaRPr lang="en-US" dirty="0"/>
          </a:p>
        </p:txBody>
      </p:sp>
    </p:spTree>
    <p:extLst>
      <p:ext uri="{BB962C8B-B14F-4D97-AF65-F5344CB8AC3E}">
        <p14:creationId xmlns:p14="http://schemas.microsoft.com/office/powerpoint/2010/main" val="1720020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44</a:t>
            </a:fld>
            <a:endParaRPr lang="en-US" dirty="0"/>
          </a:p>
        </p:txBody>
      </p:sp>
    </p:spTree>
    <p:extLst>
      <p:ext uri="{BB962C8B-B14F-4D97-AF65-F5344CB8AC3E}">
        <p14:creationId xmlns:p14="http://schemas.microsoft.com/office/powerpoint/2010/main" val="1592453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45</a:t>
            </a:fld>
            <a:endParaRPr lang="en-US" dirty="0"/>
          </a:p>
        </p:txBody>
      </p:sp>
    </p:spTree>
    <p:extLst>
      <p:ext uri="{BB962C8B-B14F-4D97-AF65-F5344CB8AC3E}">
        <p14:creationId xmlns:p14="http://schemas.microsoft.com/office/powerpoint/2010/main" val="10665012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46</a:t>
            </a:fld>
            <a:endParaRPr lang="en-US" dirty="0"/>
          </a:p>
        </p:txBody>
      </p:sp>
    </p:spTree>
    <p:extLst>
      <p:ext uri="{BB962C8B-B14F-4D97-AF65-F5344CB8AC3E}">
        <p14:creationId xmlns:p14="http://schemas.microsoft.com/office/powerpoint/2010/main" val="3677859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47</a:t>
            </a:fld>
            <a:endParaRPr lang="en-US" dirty="0"/>
          </a:p>
        </p:txBody>
      </p:sp>
    </p:spTree>
    <p:extLst>
      <p:ext uri="{BB962C8B-B14F-4D97-AF65-F5344CB8AC3E}">
        <p14:creationId xmlns:p14="http://schemas.microsoft.com/office/powerpoint/2010/main" val="19111845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48</a:t>
            </a:fld>
            <a:endParaRPr lang="en-US" dirty="0"/>
          </a:p>
        </p:txBody>
      </p:sp>
    </p:spTree>
    <p:extLst>
      <p:ext uri="{BB962C8B-B14F-4D97-AF65-F5344CB8AC3E}">
        <p14:creationId xmlns:p14="http://schemas.microsoft.com/office/powerpoint/2010/main" val="3983567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49</a:t>
            </a:fld>
            <a:endParaRPr lang="en-US" dirty="0"/>
          </a:p>
        </p:txBody>
      </p:sp>
    </p:spTree>
    <p:extLst>
      <p:ext uri="{BB962C8B-B14F-4D97-AF65-F5344CB8AC3E}">
        <p14:creationId xmlns:p14="http://schemas.microsoft.com/office/powerpoint/2010/main" val="340002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1745615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50</a:t>
            </a:fld>
            <a:endParaRPr lang="en-US" dirty="0"/>
          </a:p>
        </p:txBody>
      </p:sp>
    </p:spTree>
    <p:extLst>
      <p:ext uri="{BB962C8B-B14F-4D97-AF65-F5344CB8AC3E}">
        <p14:creationId xmlns:p14="http://schemas.microsoft.com/office/powerpoint/2010/main" val="1183847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51</a:t>
            </a:fld>
            <a:endParaRPr lang="en-US" dirty="0"/>
          </a:p>
        </p:txBody>
      </p:sp>
    </p:spTree>
    <p:extLst>
      <p:ext uri="{BB962C8B-B14F-4D97-AF65-F5344CB8AC3E}">
        <p14:creationId xmlns:p14="http://schemas.microsoft.com/office/powerpoint/2010/main" val="2089446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52</a:t>
            </a:fld>
            <a:endParaRPr lang="en-US" dirty="0"/>
          </a:p>
        </p:txBody>
      </p:sp>
    </p:spTree>
    <p:extLst>
      <p:ext uri="{BB962C8B-B14F-4D97-AF65-F5344CB8AC3E}">
        <p14:creationId xmlns:p14="http://schemas.microsoft.com/office/powerpoint/2010/main" val="6830536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53</a:t>
            </a:fld>
            <a:endParaRPr lang="en-US" dirty="0"/>
          </a:p>
        </p:txBody>
      </p:sp>
    </p:spTree>
    <p:extLst>
      <p:ext uri="{BB962C8B-B14F-4D97-AF65-F5344CB8AC3E}">
        <p14:creationId xmlns:p14="http://schemas.microsoft.com/office/powerpoint/2010/main" val="3925431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54</a:t>
            </a:fld>
            <a:endParaRPr lang="en-US" dirty="0"/>
          </a:p>
        </p:txBody>
      </p:sp>
    </p:spTree>
    <p:extLst>
      <p:ext uri="{BB962C8B-B14F-4D97-AF65-F5344CB8AC3E}">
        <p14:creationId xmlns:p14="http://schemas.microsoft.com/office/powerpoint/2010/main" val="266802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55</a:t>
            </a:fld>
            <a:endParaRPr lang="en-US" dirty="0"/>
          </a:p>
        </p:txBody>
      </p:sp>
    </p:spTree>
    <p:extLst>
      <p:ext uri="{BB962C8B-B14F-4D97-AF65-F5344CB8AC3E}">
        <p14:creationId xmlns:p14="http://schemas.microsoft.com/office/powerpoint/2010/main" val="342504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56</a:t>
            </a:fld>
            <a:endParaRPr lang="en-US" dirty="0"/>
          </a:p>
        </p:txBody>
      </p:sp>
    </p:spTree>
    <p:extLst>
      <p:ext uri="{BB962C8B-B14F-4D97-AF65-F5344CB8AC3E}">
        <p14:creationId xmlns:p14="http://schemas.microsoft.com/office/powerpoint/2010/main" val="1690919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57</a:t>
            </a:fld>
            <a:endParaRPr lang="en-US" dirty="0"/>
          </a:p>
        </p:txBody>
      </p:sp>
    </p:spTree>
    <p:extLst>
      <p:ext uri="{BB962C8B-B14F-4D97-AF65-F5344CB8AC3E}">
        <p14:creationId xmlns:p14="http://schemas.microsoft.com/office/powerpoint/2010/main" val="1649909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58</a:t>
            </a:fld>
            <a:endParaRPr lang="en-US" dirty="0"/>
          </a:p>
        </p:txBody>
      </p:sp>
    </p:spTree>
    <p:extLst>
      <p:ext uri="{BB962C8B-B14F-4D97-AF65-F5344CB8AC3E}">
        <p14:creationId xmlns:p14="http://schemas.microsoft.com/office/powerpoint/2010/main" val="38085332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59</a:t>
            </a:fld>
            <a:endParaRPr lang="en-US" dirty="0"/>
          </a:p>
        </p:txBody>
      </p:sp>
    </p:spTree>
    <p:extLst>
      <p:ext uri="{BB962C8B-B14F-4D97-AF65-F5344CB8AC3E}">
        <p14:creationId xmlns:p14="http://schemas.microsoft.com/office/powerpoint/2010/main" val="2452038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30564349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60</a:t>
            </a:fld>
            <a:endParaRPr lang="en-US" dirty="0"/>
          </a:p>
        </p:txBody>
      </p:sp>
    </p:spTree>
    <p:extLst>
      <p:ext uri="{BB962C8B-B14F-4D97-AF65-F5344CB8AC3E}">
        <p14:creationId xmlns:p14="http://schemas.microsoft.com/office/powerpoint/2010/main" val="1664581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61</a:t>
            </a:fld>
            <a:endParaRPr lang="en-US" dirty="0"/>
          </a:p>
        </p:txBody>
      </p:sp>
    </p:spTree>
    <p:extLst>
      <p:ext uri="{BB962C8B-B14F-4D97-AF65-F5344CB8AC3E}">
        <p14:creationId xmlns:p14="http://schemas.microsoft.com/office/powerpoint/2010/main" val="3152253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62</a:t>
            </a:fld>
            <a:endParaRPr lang="en-US" dirty="0"/>
          </a:p>
        </p:txBody>
      </p:sp>
    </p:spTree>
    <p:extLst>
      <p:ext uri="{BB962C8B-B14F-4D97-AF65-F5344CB8AC3E}">
        <p14:creationId xmlns:p14="http://schemas.microsoft.com/office/powerpoint/2010/main" val="28740505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63</a:t>
            </a:fld>
            <a:endParaRPr lang="en-US" dirty="0"/>
          </a:p>
        </p:txBody>
      </p:sp>
    </p:spTree>
    <p:extLst>
      <p:ext uri="{BB962C8B-B14F-4D97-AF65-F5344CB8AC3E}">
        <p14:creationId xmlns:p14="http://schemas.microsoft.com/office/powerpoint/2010/main" val="2570536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64</a:t>
            </a:fld>
            <a:endParaRPr lang="en-US" dirty="0"/>
          </a:p>
        </p:txBody>
      </p:sp>
    </p:spTree>
    <p:extLst>
      <p:ext uri="{BB962C8B-B14F-4D97-AF65-F5344CB8AC3E}">
        <p14:creationId xmlns:p14="http://schemas.microsoft.com/office/powerpoint/2010/main" val="19005805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65</a:t>
            </a:fld>
            <a:endParaRPr lang="en-US" dirty="0"/>
          </a:p>
        </p:txBody>
      </p:sp>
    </p:spTree>
    <p:extLst>
      <p:ext uri="{BB962C8B-B14F-4D97-AF65-F5344CB8AC3E}">
        <p14:creationId xmlns:p14="http://schemas.microsoft.com/office/powerpoint/2010/main" val="2260869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66</a:t>
            </a:fld>
            <a:endParaRPr lang="en-US" dirty="0"/>
          </a:p>
        </p:txBody>
      </p:sp>
    </p:spTree>
    <p:extLst>
      <p:ext uri="{BB962C8B-B14F-4D97-AF65-F5344CB8AC3E}">
        <p14:creationId xmlns:p14="http://schemas.microsoft.com/office/powerpoint/2010/main" val="1419939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67</a:t>
            </a:fld>
            <a:endParaRPr lang="en-US" dirty="0"/>
          </a:p>
        </p:txBody>
      </p:sp>
    </p:spTree>
    <p:extLst>
      <p:ext uri="{BB962C8B-B14F-4D97-AF65-F5344CB8AC3E}">
        <p14:creationId xmlns:p14="http://schemas.microsoft.com/office/powerpoint/2010/main" val="15354774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68</a:t>
            </a:fld>
            <a:endParaRPr lang="en-US" dirty="0"/>
          </a:p>
        </p:txBody>
      </p:sp>
    </p:spTree>
    <p:extLst>
      <p:ext uri="{BB962C8B-B14F-4D97-AF65-F5344CB8AC3E}">
        <p14:creationId xmlns:p14="http://schemas.microsoft.com/office/powerpoint/2010/main" val="29064794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69</a:t>
            </a:fld>
            <a:endParaRPr lang="en-US" dirty="0"/>
          </a:p>
        </p:txBody>
      </p:sp>
    </p:spTree>
    <p:extLst>
      <p:ext uri="{BB962C8B-B14F-4D97-AF65-F5344CB8AC3E}">
        <p14:creationId xmlns:p14="http://schemas.microsoft.com/office/powerpoint/2010/main" val="368440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4232501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70</a:t>
            </a:fld>
            <a:endParaRPr lang="en-US" dirty="0"/>
          </a:p>
        </p:txBody>
      </p:sp>
    </p:spTree>
    <p:extLst>
      <p:ext uri="{BB962C8B-B14F-4D97-AF65-F5344CB8AC3E}">
        <p14:creationId xmlns:p14="http://schemas.microsoft.com/office/powerpoint/2010/main" val="9243250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71</a:t>
            </a:fld>
            <a:endParaRPr lang="en-US" dirty="0"/>
          </a:p>
        </p:txBody>
      </p:sp>
    </p:spTree>
    <p:extLst>
      <p:ext uri="{BB962C8B-B14F-4D97-AF65-F5344CB8AC3E}">
        <p14:creationId xmlns:p14="http://schemas.microsoft.com/office/powerpoint/2010/main" val="38941569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72</a:t>
            </a:fld>
            <a:endParaRPr lang="en-US" dirty="0"/>
          </a:p>
        </p:txBody>
      </p:sp>
    </p:spTree>
    <p:extLst>
      <p:ext uri="{BB962C8B-B14F-4D97-AF65-F5344CB8AC3E}">
        <p14:creationId xmlns:p14="http://schemas.microsoft.com/office/powerpoint/2010/main" val="27467548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73</a:t>
            </a:fld>
            <a:endParaRPr lang="en-US" dirty="0"/>
          </a:p>
        </p:txBody>
      </p:sp>
    </p:spTree>
    <p:extLst>
      <p:ext uri="{BB962C8B-B14F-4D97-AF65-F5344CB8AC3E}">
        <p14:creationId xmlns:p14="http://schemas.microsoft.com/office/powerpoint/2010/main" val="39095734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74</a:t>
            </a:fld>
            <a:endParaRPr lang="en-US" dirty="0"/>
          </a:p>
        </p:txBody>
      </p:sp>
    </p:spTree>
    <p:extLst>
      <p:ext uri="{BB962C8B-B14F-4D97-AF65-F5344CB8AC3E}">
        <p14:creationId xmlns:p14="http://schemas.microsoft.com/office/powerpoint/2010/main" val="4153812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75</a:t>
            </a:fld>
            <a:endParaRPr lang="en-US" dirty="0"/>
          </a:p>
        </p:txBody>
      </p:sp>
    </p:spTree>
    <p:extLst>
      <p:ext uri="{BB962C8B-B14F-4D97-AF65-F5344CB8AC3E}">
        <p14:creationId xmlns:p14="http://schemas.microsoft.com/office/powerpoint/2010/main" val="3759377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76</a:t>
            </a:fld>
            <a:endParaRPr lang="en-US" dirty="0"/>
          </a:p>
        </p:txBody>
      </p:sp>
    </p:spTree>
    <p:extLst>
      <p:ext uri="{BB962C8B-B14F-4D97-AF65-F5344CB8AC3E}">
        <p14:creationId xmlns:p14="http://schemas.microsoft.com/office/powerpoint/2010/main" val="29166051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77</a:t>
            </a:fld>
            <a:endParaRPr lang="en-US" dirty="0"/>
          </a:p>
        </p:txBody>
      </p:sp>
    </p:spTree>
    <p:extLst>
      <p:ext uri="{BB962C8B-B14F-4D97-AF65-F5344CB8AC3E}">
        <p14:creationId xmlns:p14="http://schemas.microsoft.com/office/powerpoint/2010/main" val="32543411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78</a:t>
            </a:fld>
            <a:endParaRPr lang="en-US" dirty="0"/>
          </a:p>
        </p:txBody>
      </p:sp>
    </p:spTree>
    <p:extLst>
      <p:ext uri="{BB962C8B-B14F-4D97-AF65-F5344CB8AC3E}">
        <p14:creationId xmlns:p14="http://schemas.microsoft.com/office/powerpoint/2010/main" val="7131417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79</a:t>
            </a:fld>
            <a:endParaRPr lang="en-US" dirty="0"/>
          </a:p>
        </p:txBody>
      </p:sp>
    </p:spTree>
    <p:extLst>
      <p:ext uri="{BB962C8B-B14F-4D97-AF65-F5344CB8AC3E}">
        <p14:creationId xmlns:p14="http://schemas.microsoft.com/office/powerpoint/2010/main" val="314243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Nimansha - till slide 8</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a:t>
            </a:fld>
            <a:endParaRPr lang="en-US" dirty="0"/>
          </a:p>
        </p:txBody>
      </p:sp>
    </p:spTree>
    <p:extLst>
      <p:ext uri="{BB962C8B-B14F-4D97-AF65-F5344CB8AC3E}">
        <p14:creationId xmlns:p14="http://schemas.microsoft.com/office/powerpoint/2010/main" val="9527692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80</a:t>
            </a:fld>
            <a:endParaRPr lang="en-US" dirty="0"/>
          </a:p>
        </p:txBody>
      </p:sp>
    </p:spTree>
    <p:extLst>
      <p:ext uri="{BB962C8B-B14F-4D97-AF65-F5344CB8AC3E}">
        <p14:creationId xmlns:p14="http://schemas.microsoft.com/office/powerpoint/2010/main" val="8736866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81</a:t>
            </a:fld>
            <a:endParaRPr lang="en-US" dirty="0"/>
          </a:p>
        </p:txBody>
      </p:sp>
    </p:spTree>
    <p:extLst>
      <p:ext uri="{BB962C8B-B14F-4D97-AF65-F5344CB8AC3E}">
        <p14:creationId xmlns:p14="http://schemas.microsoft.com/office/powerpoint/2010/main" val="24391749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82</a:t>
            </a:fld>
            <a:endParaRPr lang="en-US" dirty="0"/>
          </a:p>
        </p:txBody>
      </p:sp>
    </p:spTree>
    <p:extLst>
      <p:ext uri="{BB962C8B-B14F-4D97-AF65-F5344CB8AC3E}">
        <p14:creationId xmlns:p14="http://schemas.microsoft.com/office/powerpoint/2010/main" val="25280566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83</a:t>
            </a:fld>
            <a:endParaRPr lang="en-US" dirty="0"/>
          </a:p>
        </p:txBody>
      </p:sp>
    </p:spTree>
    <p:extLst>
      <p:ext uri="{BB962C8B-B14F-4D97-AF65-F5344CB8AC3E}">
        <p14:creationId xmlns:p14="http://schemas.microsoft.com/office/powerpoint/2010/main" val="22155600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84</a:t>
            </a:fld>
            <a:endParaRPr lang="en-US" dirty="0"/>
          </a:p>
        </p:txBody>
      </p:sp>
    </p:spTree>
    <p:extLst>
      <p:ext uri="{BB962C8B-B14F-4D97-AF65-F5344CB8AC3E}">
        <p14:creationId xmlns:p14="http://schemas.microsoft.com/office/powerpoint/2010/main" val="7199883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85</a:t>
            </a:fld>
            <a:endParaRPr lang="en-US" dirty="0"/>
          </a:p>
        </p:txBody>
      </p:sp>
    </p:spTree>
    <p:extLst>
      <p:ext uri="{BB962C8B-B14F-4D97-AF65-F5344CB8AC3E}">
        <p14:creationId xmlns:p14="http://schemas.microsoft.com/office/powerpoint/2010/main" val="20879813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86</a:t>
            </a:fld>
            <a:endParaRPr lang="en-US" dirty="0"/>
          </a:p>
        </p:txBody>
      </p:sp>
    </p:spTree>
    <p:extLst>
      <p:ext uri="{BB962C8B-B14F-4D97-AF65-F5344CB8AC3E}">
        <p14:creationId xmlns:p14="http://schemas.microsoft.com/office/powerpoint/2010/main" val="39336375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87</a:t>
            </a:fld>
            <a:endParaRPr lang="en-US" dirty="0"/>
          </a:p>
        </p:txBody>
      </p:sp>
    </p:spTree>
    <p:extLst>
      <p:ext uri="{BB962C8B-B14F-4D97-AF65-F5344CB8AC3E}">
        <p14:creationId xmlns:p14="http://schemas.microsoft.com/office/powerpoint/2010/main" val="26002542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88</a:t>
            </a:fld>
            <a:endParaRPr lang="en-US" dirty="0"/>
          </a:p>
        </p:txBody>
      </p:sp>
    </p:spTree>
    <p:extLst>
      <p:ext uri="{BB962C8B-B14F-4D97-AF65-F5344CB8AC3E}">
        <p14:creationId xmlns:p14="http://schemas.microsoft.com/office/powerpoint/2010/main" val="14416335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89</a:t>
            </a:fld>
            <a:endParaRPr lang="en-US" dirty="0"/>
          </a:p>
        </p:txBody>
      </p:sp>
    </p:spTree>
    <p:extLst>
      <p:ext uri="{BB962C8B-B14F-4D97-AF65-F5344CB8AC3E}">
        <p14:creationId xmlns:p14="http://schemas.microsoft.com/office/powerpoint/2010/main" val="2000263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cs typeface="Arial" pitchFamily="34" charset="0"/>
              </a:rPr>
              <a:t>2.</a:t>
            </a:r>
          </a:p>
        </p:txBody>
      </p:sp>
      <p:sp>
        <p:nvSpPr>
          <p:cNvPr id="4" name="Slide Number Placeholder 3"/>
          <p:cNvSpPr>
            <a:spLocks noGrp="1"/>
          </p:cNvSpPr>
          <p:nvPr>
            <p:ph type="sldNum" sz="quarter" idx="10"/>
          </p:nvPr>
        </p:nvSpPr>
        <p:spPr/>
        <p:txBody>
          <a:bodyPr/>
          <a:lstStyle/>
          <a:p>
            <a:fld id="{E7F34D1A-B7E5-DE48-8EA9-859D9DE63652}" type="slidenum">
              <a:rPr lang="en-US" smtClean="0"/>
              <a:pPr/>
              <a:t>9</a:t>
            </a:fld>
            <a:endParaRPr lang="en-US" dirty="0"/>
          </a:p>
        </p:txBody>
      </p:sp>
    </p:spTree>
    <p:extLst>
      <p:ext uri="{BB962C8B-B14F-4D97-AF65-F5344CB8AC3E}">
        <p14:creationId xmlns:p14="http://schemas.microsoft.com/office/powerpoint/2010/main" val="4039389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90</a:t>
            </a:fld>
            <a:endParaRPr lang="en-US" dirty="0"/>
          </a:p>
        </p:txBody>
      </p:sp>
    </p:spTree>
    <p:extLst>
      <p:ext uri="{BB962C8B-B14F-4D97-AF65-F5344CB8AC3E}">
        <p14:creationId xmlns:p14="http://schemas.microsoft.com/office/powerpoint/2010/main" val="34084422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91</a:t>
            </a:fld>
            <a:endParaRPr lang="en-US" dirty="0"/>
          </a:p>
        </p:txBody>
      </p:sp>
    </p:spTree>
    <p:extLst>
      <p:ext uri="{BB962C8B-B14F-4D97-AF65-F5344CB8AC3E}">
        <p14:creationId xmlns:p14="http://schemas.microsoft.com/office/powerpoint/2010/main" val="4602453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92</a:t>
            </a:fld>
            <a:endParaRPr lang="en-US" dirty="0"/>
          </a:p>
        </p:txBody>
      </p:sp>
    </p:spTree>
    <p:extLst>
      <p:ext uri="{BB962C8B-B14F-4D97-AF65-F5344CB8AC3E}">
        <p14:creationId xmlns:p14="http://schemas.microsoft.com/office/powerpoint/2010/main" val="33144847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93</a:t>
            </a:fld>
            <a:endParaRPr lang="en-US" dirty="0"/>
          </a:p>
        </p:txBody>
      </p:sp>
    </p:spTree>
    <p:extLst>
      <p:ext uri="{BB962C8B-B14F-4D97-AF65-F5344CB8AC3E}">
        <p14:creationId xmlns:p14="http://schemas.microsoft.com/office/powerpoint/2010/main" val="2410132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94</a:t>
            </a:fld>
            <a:endParaRPr lang="en-US" dirty="0"/>
          </a:p>
        </p:txBody>
      </p:sp>
    </p:spTree>
    <p:extLst>
      <p:ext uri="{BB962C8B-B14F-4D97-AF65-F5344CB8AC3E}">
        <p14:creationId xmlns:p14="http://schemas.microsoft.com/office/powerpoint/2010/main" val="27859520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Vijay – till last</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95</a:t>
            </a:fld>
            <a:endParaRPr lang="en-US" dirty="0"/>
          </a:p>
        </p:txBody>
      </p:sp>
    </p:spTree>
    <p:extLst>
      <p:ext uri="{BB962C8B-B14F-4D97-AF65-F5344CB8AC3E}">
        <p14:creationId xmlns:p14="http://schemas.microsoft.com/office/powerpoint/2010/main" val="15773533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96</a:t>
            </a:fld>
            <a:endParaRPr lang="en-US" dirty="0"/>
          </a:p>
        </p:txBody>
      </p:sp>
    </p:spTree>
    <p:extLst>
      <p:ext uri="{BB962C8B-B14F-4D97-AF65-F5344CB8AC3E}">
        <p14:creationId xmlns:p14="http://schemas.microsoft.com/office/powerpoint/2010/main" val="12304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0"/>
            <a:ext cx="9144000" cy="4330794"/>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r>
              <a:rPr lang="en-US"/>
              <a:t>Click icon to add picture</a:t>
            </a:r>
            <a:endParaRPr lang="en-US" dirty="0"/>
          </a:p>
        </p:txBody>
      </p:sp>
      <p:sp>
        <p:nvSpPr>
          <p:cNvPr id="8" name="Title 1"/>
          <p:cNvSpPr>
            <a:spLocks noGrp="1"/>
          </p:cNvSpPr>
          <p:nvPr>
            <p:ph type="ctrTitle" hasCustomPrompt="1"/>
          </p:nvPr>
        </p:nvSpPr>
        <p:spPr>
          <a:xfrm>
            <a:off x="252415" y="2609224"/>
            <a:ext cx="8673872" cy="553998"/>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252415" y="3204247"/>
            <a:ext cx="8673872" cy="215444"/>
          </a:xfrm>
          <a:prstGeom prst="rect">
            <a:avLst/>
          </a:prstGeom>
        </p:spPr>
        <p:txBody>
          <a:bodyPr lIns="0" tIns="0" rIns="0" bIns="0">
            <a:noAutofit/>
          </a:bodyPr>
          <a:lstStyle>
            <a:lvl1pPr marL="0" indent="0" algn="l">
              <a:buNone/>
              <a:defRPr sz="1400" baseline="0">
                <a:solidFill>
                  <a:schemeClr val="bg1"/>
                </a:solidFill>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en-US" dirty="0"/>
              <a:t>Click to Edit Optional Subtitle</a:t>
            </a:r>
          </a:p>
        </p:txBody>
      </p:sp>
      <p:sp>
        <p:nvSpPr>
          <p:cNvPr id="21" name="Espace réservé du texte 20"/>
          <p:cNvSpPr>
            <a:spLocks noGrp="1"/>
          </p:cNvSpPr>
          <p:nvPr>
            <p:ph type="body" sz="quarter" idx="15" hasCustomPrompt="1"/>
          </p:nvPr>
        </p:nvSpPr>
        <p:spPr>
          <a:xfrm>
            <a:off x="0" y="3573629"/>
            <a:ext cx="9144000" cy="761890"/>
          </a:xfrm>
          <a:prstGeom prst="rect">
            <a:avLst/>
          </a:prstGeom>
          <a:solidFill>
            <a:schemeClr val="tx2">
              <a:alpha val="80000"/>
            </a:schemeClr>
          </a:solidFill>
        </p:spPr>
        <p:txBody>
          <a:bodyPr lIns="91437" tIns="45718" rIns="91437" bIns="45718"/>
          <a:lstStyle>
            <a:lvl1pPr marL="178299" indent="-2362">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4261502"/>
            <a:ext cx="9144000" cy="2019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7" tIns="45718" rIns="91437" bIns="45718" rtlCol="0" anchor="ctr"/>
          <a:lstStyle/>
          <a:p>
            <a:pPr algn="ctr"/>
            <a:endParaRPr lang="en-US"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252413" y="1713559"/>
            <a:ext cx="8647112" cy="1231106"/>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252413" y="2955454"/>
            <a:ext cx="8647111" cy="307777"/>
          </a:xfrm>
          <a:prstGeom prst="rect">
            <a:avLst/>
          </a:prstGeom>
        </p:spPr>
        <p:txBody>
          <a:bodyPr lIns="0" tIns="0" rIns="0" bIns="0">
            <a:noAutofit/>
          </a:bodyPr>
          <a:lstStyle>
            <a:lvl1pPr marL="0" indent="0" algn="ctr">
              <a:buNone/>
              <a:defRPr sz="20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252413" y="4857154"/>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7067034" y="4494996"/>
            <a:ext cx="2041798" cy="562953"/>
          </a:xfrm>
          <a:prstGeom prst="rect">
            <a:avLst/>
          </a:prstGeom>
        </p:spPr>
      </p:pic>
      <p:sp>
        <p:nvSpPr>
          <p:cNvPr id="3" name="Picture Placeholder 5"/>
          <p:cNvSpPr>
            <a:spLocks noGrp="1"/>
          </p:cNvSpPr>
          <p:nvPr>
            <p:ph type="pic" sz="quarter" idx="10" hasCustomPrompt="1"/>
          </p:nvPr>
        </p:nvSpPr>
        <p:spPr>
          <a:xfrm>
            <a:off x="0" y="0"/>
            <a:ext cx="9144000" cy="5143500"/>
          </a:xfrm>
          <a:prstGeom prst="rect">
            <a:avLst/>
          </a:prstGeom>
          <a:solidFill>
            <a:srgbClr val="8E8F93">
              <a:alpha val="20000"/>
            </a:srgbClr>
          </a:solidFill>
        </p:spPr>
        <p:txBody>
          <a:bodyPr/>
          <a:lstStyle>
            <a:lvl1pPr marL="0" indent="0">
              <a:buNone/>
              <a:defRPr sz="1400"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252413" y="1713559"/>
            <a:ext cx="8647112" cy="1231106"/>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252413" y="2955454"/>
            <a:ext cx="8647111" cy="307777"/>
          </a:xfrm>
          <a:prstGeom prst="rect">
            <a:avLst/>
          </a:prstGeom>
        </p:spPr>
        <p:txBody>
          <a:bodyPr wrap="square" lIns="0" tIns="0" rIns="0" bIns="0">
            <a:noAutofit/>
          </a:bodyPr>
          <a:lstStyle>
            <a:lvl1pPr marL="0" indent="0" algn="ctr">
              <a:buNone/>
              <a:defRPr sz="20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252413" y="4857154"/>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7067034" y="4494996"/>
            <a:ext cx="2041798" cy="562953"/>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52413" y="1713559"/>
            <a:ext cx="8647112" cy="1231106"/>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252413" y="2955454"/>
            <a:ext cx="8647111" cy="307777"/>
          </a:xfrm>
          <a:prstGeom prst="rect">
            <a:avLst/>
          </a:prstGeom>
        </p:spPr>
        <p:txBody>
          <a:bodyPr lIns="0" tIns="0" rIns="0" bIns="0">
            <a:noAutofit/>
          </a:bodyPr>
          <a:lstStyle>
            <a:lvl1pPr marL="0" indent="0" algn="ctr">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252413" y="4857154"/>
            <a:ext cx="1509767" cy="92333"/>
          </a:xfrm>
          <a:prstGeom prst="rect">
            <a:avLst/>
          </a:prstGeom>
        </p:spPr>
        <p:txBody>
          <a:bodyPr vert="horz" wrap="square" lIns="0" tIns="0" rIns="0" bIns="0" rtlCol="0" anchor="ctr">
            <a:spAutoFit/>
          </a:bodyPr>
          <a:lstStyle>
            <a:lvl1pPr algn="l">
              <a:defRPr sz="600">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7075053" y="4508525"/>
            <a:ext cx="2018707" cy="556586"/>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1747891" y="4857156"/>
            <a:ext cx="525690" cy="92333"/>
          </a:xfrm>
          <a:prstGeom prst="rect">
            <a:avLst/>
          </a:prstGeom>
        </p:spPr>
        <p:txBody>
          <a:bodyPr vert="horz" lIns="0" tIns="0" rIns="0" bIns="0" rtlCol="0" anchor="ctr">
            <a:spAutoFit/>
          </a:bodyPr>
          <a:lstStyle>
            <a:lvl1pPr algn="l">
              <a:defRPr sz="600">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252414" y="4857155"/>
            <a:ext cx="1509767" cy="92333"/>
          </a:xfrm>
          <a:prstGeom prst="rect">
            <a:avLst/>
          </a:prstGeom>
        </p:spPr>
        <p:txBody>
          <a:bodyPr vert="horz" wrap="square" lIns="0" tIns="0" rIns="0" bIns="0" rtlCol="0" anchor="ctr">
            <a:spAutoFit/>
          </a:bodyPr>
          <a:lstStyle>
            <a:lvl1pPr algn="l">
              <a:defRPr sz="600">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7105948" y="4510059"/>
            <a:ext cx="1907005" cy="525789"/>
          </a:xfrm>
          <a:prstGeom prst="rect">
            <a:avLst/>
          </a:prstGeom>
        </p:spPr>
      </p:pic>
      <p:sp>
        <p:nvSpPr>
          <p:cNvPr id="12" name="Title 1"/>
          <p:cNvSpPr>
            <a:spLocks noGrp="1"/>
          </p:cNvSpPr>
          <p:nvPr>
            <p:ph type="title" hasCustomPrompt="1"/>
          </p:nvPr>
        </p:nvSpPr>
        <p:spPr>
          <a:xfrm>
            <a:off x="0" y="2041071"/>
            <a:ext cx="9144000" cy="867640"/>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2900387"/>
            <a:ext cx="9144000" cy="373063"/>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9144000" cy="5143500"/>
          </a:xfrm>
          <a:prstGeom prst="rect">
            <a:avLst/>
          </a:prstGeom>
          <a:solidFill>
            <a:srgbClr val="8E8F93">
              <a:alpha val="20000"/>
            </a:srgbClr>
          </a:solidFill>
        </p:spPr>
        <p:txBody>
          <a:bodyPr/>
          <a:lstStyle>
            <a:lvl1pPr marL="0" indent="0">
              <a:buNone/>
              <a:defRPr sz="1400"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2769124" y="1958662"/>
            <a:ext cx="3559382" cy="981372"/>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258055" y="1203325"/>
            <a:ext cx="8679570" cy="31765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252413" y="230187"/>
            <a:ext cx="8647112" cy="369332"/>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252413" y="683366"/>
            <a:ext cx="8647112" cy="253916"/>
          </a:xfrm>
        </p:spPr>
        <p:txBody>
          <a:bodyPr/>
          <a:lstStyle>
            <a:lvl1pPr marL="358762" indent="-342888">
              <a:buFontTx/>
              <a:buNone/>
              <a:defRPr sz="1600" baseline="0">
                <a:solidFill>
                  <a:schemeClr val="accent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spTree>
    <p:extLst>
      <p:ext uri="{BB962C8B-B14F-4D97-AF65-F5344CB8AC3E}">
        <p14:creationId xmlns:p14="http://schemas.microsoft.com/office/powerpoint/2010/main" val="2089734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6192839" y="4066302"/>
            <a:ext cx="2698750"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6014065" y="1203325"/>
            <a:ext cx="0" cy="298608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258055" y="4066302"/>
            <a:ext cx="5574419"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258054" y="1202024"/>
            <a:ext cx="5574419" cy="230009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6192838" y="1201738"/>
            <a:ext cx="2698750" cy="2287696"/>
          </a:xfrm>
        </p:spPr>
        <p:txBody>
          <a:bodyPr>
            <a:noAutofit/>
          </a:bodyPr>
          <a:lstStyle>
            <a:lvl1pPr>
              <a:defRPr sz="1200"/>
            </a:lvl1pPr>
            <a:lvl2pPr>
              <a:defRPr sz="11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252413" y="230187"/>
            <a:ext cx="8647112" cy="369332"/>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252413" y="683366"/>
            <a:ext cx="8647112" cy="253916"/>
          </a:xfrm>
        </p:spPr>
        <p:txBody>
          <a:bodyPr>
            <a:noAutofit/>
          </a:bodyPr>
          <a:lstStyle>
            <a:lvl1pPr marL="358762" indent="-342888">
              <a:buFontTx/>
              <a:buNone/>
              <a:defRPr sz="1600" baseline="0">
                <a:solidFill>
                  <a:schemeClr val="accent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258055" y="1203325"/>
            <a:ext cx="8679570" cy="31765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252413" y="230187"/>
            <a:ext cx="8647112" cy="369332"/>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252413" y="683366"/>
            <a:ext cx="8647112" cy="253916"/>
          </a:xfrm>
        </p:spPr>
        <p:txBody>
          <a:bodyPr/>
          <a:lstStyle>
            <a:lvl1pPr marL="358762" indent="-342888">
              <a:buFontTx/>
              <a:buNone/>
              <a:defRPr sz="1600" baseline="0">
                <a:solidFill>
                  <a:schemeClr val="accent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252414" y="4066302"/>
            <a:ext cx="5580061"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252413" y="1203326"/>
            <a:ext cx="5580062" cy="271703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252413" y="230187"/>
            <a:ext cx="8647112" cy="369332"/>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252413" y="683366"/>
            <a:ext cx="8647112" cy="253916"/>
          </a:xfrm>
        </p:spPr>
        <p:txBody>
          <a:bodyPr/>
          <a:lstStyle>
            <a:lvl1pPr marL="358762" indent="-342888">
              <a:buFontTx/>
              <a:buNone/>
              <a:defRPr sz="1600" baseline="0">
                <a:solidFill>
                  <a:schemeClr val="accent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247390" y="3037460"/>
            <a:ext cx="5574419" cy="147147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252414" y="2674811"/>
            <a:ext cx="5574419"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258057" y="4569743"/>
            <a:ext cx="5574419"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248010" y="1213547"/>
            <a:ext cx="5574419" cy="1370903"/>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252413" y="230187"/>
            <a:ext cx="8647112" cy="369332"/>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252413" y="683366"/>
            <a:ext cx="8647112" cy="253916"/>
          </a:xfrm>
        </p:spPr>
        <p:txBody>
          <a:bodyPr>
            <a:noAutofit/>
          </a:bodyPr>
          <a:lstStyle>
            <a:lvl1pPr marL="358762" indent="-342888">
              <a:buFontTx/>
              <a:buNone/>
              <a:defRPr sz="1600" baseline="0">
                <a:solidFill>
                  <a:schemeClr val="accent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1"/>
            <a:ext cx="9144000" cy="2908710"/>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2900386"/>
            <a:ext cx="9144000" cy="373063"/>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4764969" y="1203325"/>
            <a:ext cx="4172656" cy="271106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4791076" y="4066302"/>
            <a:ext cx="4100514"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252414" y="4066302"/>
            <a:ext cx="4178298"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247547" y="1209296"/>
            <a:ext cx="4172656" cy="271106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252413" y="230187"/>
            <a:ext cx="8647112" cy="369332"/>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252413" y="683366"/>
            <a:ext cx="8647112" cy="253916"/>
          </a:xfrm>
        </p:spPr>
        <p:txBody>
          <a:bodyPr>
            <a:noAutofit/>
          </a:bodyPr>
          <a:lstStyle>
            <a:lvl1pPr marL="358762" indent="-342888">
              <a:buFontTx/>
              <a:buNone/>
              <a:defRPr sz="1600" baseline="0">
                <a:solidFill>
                  <a:schemeClr val="accent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4764969" y="1203326"/>
            <a:ext cx="4172656" cy="273805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4791076" y="4066302"/>
            <a:ext cx="4100514"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252414" y="4066302"/>
            <a:ext cx="4178299"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4549718" y="1203325"/>
            <a:ext cx="0" cy="298608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241903" y="1203327"/>
            <a:ext cx="4178299" cy="273805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252413" y="230187"/>
            <a:ext cx="8647112" cy="369332"/>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252413" y="683366"/>
            <a:ext cx="8647112" cy="253916"/>
          </a:xfrm>
        </p:spPr>
        <p:txBody>
          <a:bodyPr>
            <a:noAutofit/>
          </a:bodyPr>
          <a:lstStyle>
            <a:lvl1pPr marL="358762" indent="-342888">
              <a:buFontTx/>
              <a:buNone/>
              <a:defRPr sz="1600" baseline="0">
                <a:solidFill>
                  <a:schemeClr val="accent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248530" y="2698483"/>
            <a:ext cx="8633531"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4791076" y="4413143"/>
            <a:ext cx="4100514"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253293" y="4413143"/>
            <a:ext cx="4094871"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246633" y="1198258"/>
            <a:ext cx="8644953" cy="138619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248530" y="2907433"/>
            <a:ext cx="4094871" cy="147248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4791076" y="2907433"/>
            <a:ext cx="4100514" cy="147248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252413" y="230187"/>
            <a:ext cx="8647112" cy="369332"/>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252413" y="683366"/>
            <a:ext cx="8647112" cy="253916"/>
          </a:xfrm>
        </p:spPr>
        <p:txBody>
          <a:bodyPr>
            <a:noAutofit/>
          </a:bodyPr>
          <a:lstStyle>
            <a:lvl1pPr marL="358762" indent="-342888">
              <a:buFontTx/>
              <a:buNone/>
              <a:defRPr sz="1600" baseline="0">
                <a:solidFill>
                  <a:schemeClr val="accent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252414" y="4066302"/>
            <a:ext cx="2678893"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6192839" y="4066302"/>
            <a:ext cx="2744787"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3232555" y="4066302"/>
            <a:ext cx="2717870"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252415" y="1192753"/>
            <a:ext cx="2698748" cy="266672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3232555" y="1192753"/>
            <a:ext cx="2717870" cy="266956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6192839" y="1192753"/>
            <a:ext cx="2744787" cy="266956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252413" y="230187"/>
            <a:ext cx="8685212" cy="369332"/>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252413" y="683366"/>
            <a:ext cx="8685212" cy="253916"/>
          </a:xfrm>
        </p:spPr>
        <p:txBody>
          <a:bodyPr>
            <a:noAutofit/>
          </a:bodyPr>
          <a:lstStyle>
            <a:lvl1pPr marL="358762" indent="-342888">
              <a:buFontTx/>
              <a:buNone/>
              <a:defRPr sz="1600" baseline="0">
                <a:solidFill>
                  <a:schemeClr val="accent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252414" y="4066302"/>
            <a:ext cx="2678893"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6192839" y="4066302"/>
            <a:ext cx="2744787"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3232555" y="4066302"/>
            <a:ext cx="2717870"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252415" y="1192753"/>
            <a:ext cx="2698748" cy="266672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3232555" y="1192753"/>
            <a:ext cx="2717870" cy="266956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6192839" y="1192753"/>
            <a:ext cx="2744787" cy="266956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252413" y="230187"/>
            <a:ext cx="8685212" cy="369332"/>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252413" y="683366"/>
            <a:ext cx="8685212" cy="253916"/>
          </a:xfrm>
        </p:spPr>
        <p:txBody>
          <a:bodyPr>
            <a:noAutofit/>
          </a:bodyPr>
          <a:lstStyle>
            <a:lvl1pPr marL="358762" indent="-342888">
              <a:buFontTx/>
              <a:buNone/>
              <a:defRPr sz="1600" baseline="0">
                <a:solidFill>
                  <a:schemeClr val="accent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cxnSp>
        <p:nvCxnSpPr>
          <p:cNvPr id="16" name="Straight Connector 15"/>
          <p:cNvCxnSpPr/>
          <p:nvPr userDrawn="1"/>
        </p:nvCxnSpPr>
        <p:spPr>
          <a:xfrm>
            <a:off x="3085663" y="1203325"/>
            <a:ext cx="0" cy="298608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6076301" y="1203325"/>
            <a:ext cx="0" cy="298608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252413" y="1203327"/>
            <a:ext cx="8639175" cy="1381124"/>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252413" y="2872039"/>
            <a:ext cx="2683481" cy="144655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3232554" y="2872039"/>
            <a:ext cx="2678893" cy="144655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6192838" y="2872039"/>
            <a:ext cx="2678893" cy="144655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258056" y="2630753"/>
            <a:ext cx="8633531"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252414" y="4376263"/>
            <a:ext cx="2683481"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6192838" y="4376263"/>
            <a:ext cx="2678893"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3232554" y="4376263"/>
            <a:ext cx="2678893" cy="12311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252413" y="230187"/>
            <a:ext cx="8647112" cy="369332"/>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252413" y="683366"/>
            <a:ext cx="8647112" cy="253916"/>
          </a:xfrm>
        </p:spPr>
        <p:txBody>
          <a:bodyPr>
            <a:noAutofit/>
          </a:bodyPr>
          <a:lstStyle>
            <a:lvl1pPr marL="358762" indent="-342888">
              <a:buFontTx/>
              <a:buNone/>
              <a:defRPr sz="1600" baseline="0">
                <a:solidFill>
                  <a:schemeClr val="accent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
            <a:ext cx="9144000" cy="127614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7" tIns="45718" rIns="91437" bIns="45718" rtlCol="0" anchor="ctr"/>
          <a:lstStyle/>
          <a:p>
            <a:pPr algn="ctr"/>
            <a:endParaRPr lang="en-US"/>
          </a:p>
        </p:txBody>
      </p:sp>
      <p:sp>
        <p:nvSpPr>
          <p:cNvPr id="5" name="Content Placeholder 4"/>
          <p:cNvSpPr>
            <a:spLocks noGrp="1"/>
          </p:cNvSpPr>
          <p:nvPr>
            <p:ph sz="quarter" idx="32"/>
          </p:nvPr>
        </p:nvSpPr>
        <p:spPr>
          <a:xfrm>
            <a:off x="252413" y="1735871"/>
            <a:ext cx="8639175" cy="264404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1105320"/>
            <a:ext cx="9144000" cy="371789"/>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7" tIns="45718" rIns="91437" bIns="45718" rtlCol="0" anchor="ctr"/>
          <a:lstStyle/>
          <a:p>
            <a:pPr algn="ctr"/>
            <a:endParaRPr lang="en-US"/>
          </a:p>
        </p:txBody>
      </p:sp>
      <p:sp>
        <p:nvSpPr>
          <p:cNvPr id="15" name="Text Placeholder 11"/>
          <p:cNvSpPr>
            <a:spLocks noGrp="1"/>
          </p:cNvSpPr>
          <p:nvPr>
            <p:ph type="body" sz="quarter" idx="33"/>
          </p:nvPr>
        </p:nvSpPr>
        <p:spPr>
          <a:xfrm>
            <a:off x="252413" y="230187"/>
            <a:ext cx="8647112" cy="369332"/>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252413" y="683366"/>
            <a:ext cx="8647112" cy="253916"/>
          </a:xfrm>
        </p:spPr>
        <p:txBody>
          <a:bodyPr>
            <a:noAutofit/>
          </a:bodyPr>
          <a:lstStyle>
            <a:lvl1pPr marL="358762" indent="-342888">
              <a:buFontTx/>
              <a:buNone/>
              <a:defRPr sz="1600">
                <a:solidFill>
                  <a:schemeClr val="bg1"/>
                </a:solidFill>
              </a:defRPr>
            </a:lvl1pPr>
            <a:lvl2pPr marL="407973" indent="-228592">
              <a:buFontTx/>
              <a:buNone/>
              <a:defRPr/>
            </a:lvl2pPr>
            <a:lvl3pPr marL="587354" indent="-228592">
              <a:buFontTx/>
              <a:buNone/>
              <a:defRPr/>
            </a:lvl3pPr>
            <a:lvl4pPr marL="768323" indent="-228592">
              <a:buFontTx/>
              <a:buNone/>
              <a:defRPr/>
            </a:lvl4pPr>
            <a:lvl5pPr marL="939767" indent="-228592">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9144000" cy="5143500"/>
          </a:xfrm>
          <a:prstGeom prst="rect">
            <a:avLst/>
          </a:prstGeom>
          <a:solidFill>
            <a:srgbClr val="8E8F93">
              <a:alpha val="20000"/>
            </a:srgbClr>
          </a:solidFill>
        </p:spPr>
        <p:txBody>
          <a:bodyPr/>
          <a:lstStyle>
            <a:lvl1pPr marL="0" indent="0">
              <a:buNone/>
              <a:defRPr sz="1050">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2041071"/>
            <a:ext cx="9144000" cy="867640"/>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2900386"/>
            <a:ext cx="9144000" cy="373063"/>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0"/>
            <a:ext cx="9144000" cy="1981308"/>
          </a:xfrm>
          <a:prstGeom prst="rect">
            <a:avLst/>
          </a:prstGeom>
          <a:solidFill>
            <a:srgbClr val="8E8F93">
              <a:alpha val="20000"/>
            </a:srgbClr>
          </a:solidFill>
        </p:spPr>
        <p:txBody>
          <a:bodyPr/>
          <a:lstStyle>
            <a:lvl1pPr marL="0" indent="0">
              <a:buNone/>
              <a:defRPr sz="1050">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1981308"/>
            <a:ext cx="9144000" cy="3162191"/>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1608245"/>
            <a:ext cx="9144000" cy="373063"/>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252413" y="4857154"/>
            <a:ext cx="1509767" cy="92333"/>
          </a:xfrm>
          <a:prstGeom prst="rect">
            <a:avLst/>
          </a:prstGeom>
        </p:spPr>
        <p:txBody>
          <a:bodyPr vert="horz" wrap="square" lIns="0" tIns="0" rIns="0" bIns="0" rtlCol="0" anchor="ctr">
            <a:spAutoFit/>
          </a:bodyPr>
          <a:lstStyle>
            <a:lvl1pPr algn="l">
              <a:defRPr sz="600">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7075053" y="4508525"/>
            <a:ext cx="2018707" cy="556586"/>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4565650" y="-2"/>
            <a:ext cx="4578351" cy="5143499"/>
          </a:xfrm>
          <a:prstGeom prst="rect">
            <a:avLst/>
          </a:prstGeom>
          <a:solidFill>
            <a:schemeClr val="accent2">
              <a:alpha val="20000"/>
            </a:schemeClr>
          </a:solidFill>
        </p:spPr>
        <p:txBody>
          <a:bodyPr vert="horz" lIns="252000" tIns="252000" rIns="252000" bIns="252000"/>
          <a:lstStyle>
            <a:lvl1pPr marL="0" indent="0">
              <a:buNone/>
              <a:defRPr sz="1050">
                <a:solidFill>
                  <a:schemeClr val="accent2">
                    <a:lumMod val="60000"/>
                    <a:lumOff val="40000"/>
                  </a:schemeClr>
                </a:solidFill>
              </a:defRPr>
            </a:lvl1pPr>
            <a:lvl2pPr marL="442913" indent="-265113">
              <a:buFont typeface="Arial"/>
              <a:buChar char="•"/>
              <a:defRPr sz="1800">
                <a:solidFill>
                  <a:schemeClr val="accent1"/>
                </a:solidFill>
              </a:defRPr>
            </a:lvl2pPr>
            <a:lvl3pPr marL="708025" indent="-228600">
              <a:buFont typeface="Lucida Grande"/>
              <a:buChar char="–"/>
              <a:defRPr sz="1600">
                <a:solidFill>
                  <a:schemeClr val="accent1"/>
                </a:solidFill>
              </a:defRPr>
            </a:lvl3pPr>
            <a:lvl4pPr marL="976313" indent="-228600">
              <a:buFont typeface="Lucida Grande"/>
              <a:buChar char="–"/>
              <a:defRPr sz="1400">
                <a:solidFill>
                  <a:schemeClr val="accent1"/>
                </a:solidFill>
              </a:defRPr>
            </a:lvl4pPr>
            <a:lvl5pPr marL="1258888" indent="-231775" defTabSz="314325">
              <a:buFont typeface="Lucida Grande"/>
              <a:buChar char="–"/>
              <a:defRPr sz="1400">
                <a:solidFill>
                  <a:schemeClr val="accent1"/>
                </a:solidFill>
              </a:defRPr>
            </a:lvl5pPr>
          </a:lstStyle>
          <a:p>
            <a:pPr lvl="0"/>
            <a:r>
              <a:rPr lang="en-US" dirty="0"/>
              <a:t>Insert Your Content Here</a:t>
            </a:r>
          </a:p>
        </p:txBody>
      </p:sp>
      <p:sp>
        <p:nvSpPr>
          <p:cNvPr id="15" name="Rectangle 14"/>
          <p:cNvSpPr/>
          <p:nvPr userDrawn="1"/>
        </p:nvSpPr>
        <p:spPr>
          <a:xfrm rot="5400000">
            <a:off x="-310762" y="267086"/>
            <a:ext cx="5143498" cy="460932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ontent Placeholder 12"/>
          <p:cNvSpPr>
            <a:spLocks noGrp="1"/>
          </p:cNvSpPr>
          <p:nvPr>
            <p:ph sz="quarter" idx="11"/>
          </p:nvPr>
        </p:nvSpPr>
        <p:spPr>
          <a:xfrm>
            <a:off x="-31899" y="-2"/>
            <a:ext cx="4881491" cy="5143502"/>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13" indent="-265113">
              <a:buFont typeface="Arial"/>
              <a:buChar char="•"/>
              <a:defRPr sz="2000">
                <a:solidFill>
                  <a:schemeClr val="bg1"/>
                </a:solidFill>
              </a:defRPr>
            </a:lvl2pPr>
            <a:lvl3pPr marL="708025" indent="-228600">
              <a:buFont typeface="Lucida Grande"/>
              <a:buChar char="–"/>
              <a:defRPr sz="1800">
                <a:solidFill>
                  <a:schemeClr val="bg1"/>
                </a:solidFill>
              </a:defRPr>
            </a:lvl3pPr>
            <a:lvl4pPr marL="976313" indent="-228600">
              <a:buFont typeface="Lucida Grande"/>
              <a:buChar char="–"/>
              <a:defRPr sz="1600">
                <a:solidFill>
                  <a:schemeClr val="bg1"/>
                </a:solidFill>
              </a:defRPr>
            </a:lvl4pPr>
            <a:lvl5pPr marL="1258888" indent="-231775" defTabSz="314325">
              <a:buFont typeface="Lucida Grande"/>
              <a:buChar cha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252413" y="4857154"/>
            <a:ext cx="1509767" cy="92333"/>
          </a:xfrm>
          <a:prstGeom prst="rect">
            <a:avLst/>
          </a:prstGeom>
        </p:spPr>
        <p:txBody>
          <a:bodyPr vert="horz" wrap="square" lIns="0" tIns="0" rIns="0" bIns="0" rtlCol="0" anchor="ctr">
            <a:spAutoFit/>
          </a:bodyPr>
          <a:lstStyle>
            <a:lvl1pPr algn="l">
              <a:defRPr sz="600">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7067034" y="4494996"/>
            <a:ext cx="2041798" cy="562953"/>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0762" y="267086"/>
            <a:ext cx="5143498" cy="460932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ontent Placeholder 12"/>
          <p:cNvSpPr>
            <a:spLocks noGrp="1"/>
          </p:cNvSpPr>
          <p:nvPr>
            <p:ph sz="quarter" idx="11" hasCustomPrompt="1"/>
          </p:nvPr>
        </p:nvSpPr>
        <p:spPr>
          <a:xfrm>
            <a:off x="-31899" y="-2"/>
            <a:ext cx="4881491" cy="5143502"/>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13" indent="-265113">
              <a:buFont typeface="Arial"/>
              <a:buChar char="•"/>
              <a:defRPr sz="2000">
                <a:solidFill>
                  <a:schemeClr val="bg1"/>
                </a:solidFill>
              </a:defRPr>
            </a:lvl2pPr>
            <a:lvl3pPr marL="708025" indent="-228600">
              <a:buFont typeface="Lucida Grande"/>
              <a:buChar char="–"/>
              <a:defRPr sz="1800">
                <a:solidFill>
                  <a:schemeClr val="bg1"/>
                </a:solidFill>
              </a:defRPr>
            </a:lvl3pPr>
            <a:lvl4pPr marL="976313" indent="-228600">
              <a:buFont typeface="Lucida Grande"/>
              <a:buChar char="–"/>
              <a:defRPr sz="1600">
                <a:solidFill>
                  <a:schemeClr val="bg1"/>
                </a:solidFill>
              </a:defRPr>
            </a:lvl4pPr>
            <a:lvl5pPr marL="1258888" indent="-231775" defTabSz="314325">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Rechteck 7"/>
          <p:cNvSpPr/>
          <p:nvPr userDrawn="1"/>
        </p:nvSpPr>
        <p:spPr>
          <a:xfrm>
            <a:off x="5032059" y="274283"/>
            <a:ext cx="457200" cy="4572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5616268" y="274288"/>
            <a:ext cx="3200400" cy="4572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5028791" y="785845"/>
            <a:ext cx="457200" cy="4572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5624172" y="786836"/>
            <a:ext cx="3200400" cy="45720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lstStyle/>
          <a:p>
            <a:pPr>
              <a:tabLst>
                <a:tab pos="358510"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5028791" y="1300195"/>
            <a:ext cx="457200" cy="4572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5624172" y="1301186"/>
            <a:ext cx="3200400" cy="45720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lstStyle/>
          <a:p>
            <a:pPr>
              <a:tabLst>
                <a:tab pos="358510"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5028791" y="1814545"/>
            <a:ext cx="457200" cy="4572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5624172" y="1815536"/>
            <a:ext cx="3200400" cy="45720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lstStyle/>
          <a:p>
            <a:pPr>
              <a:tabLst>
                <a:tab pos="358510"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5028791" y="2328895"/>
            <a:ext cx="457200" cy="4572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5624172" y="2329886"/>
            <a:ext cx="3200400" cy="45720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lstStyle/>
          <a:p>
            <a:pPr>
              <a:tabLst>
                <a:tab pos="358510"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5028791" y="2862295"/>
            <a:ext cx="457200" cy="4572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5624172" y="2863286"/>
            <a:ext cx="3200400" cy="45720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lstStyle/>
          <a:p>
            <a:pPr>
              <a:tabLst>
                <a:tab pos="358510"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5028791" y="3395695"/>
            <a:ext cx="457200" cy="4572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5624172" y="3396686"/>
            <a:ext cx="3200400" cy="45720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lstStyle/>
          <a:p>
            <a:pPr>
              <a:tabLst>
                <a:tab pos="358510"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5028791" y="3919570"/>
            <a:ext cx="457200" cy="4572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5624172" y="3920561"/>
            <a:ext cx="3200400" cy="45720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200" tIns="46101" rIns="92200" bIns="46101" rtlCol="0" anchor="ctr"/>
          <a:lstStyle/>
          <a:p>
            <a:pPr>
              <a:tabLst>
                <a:tab pos="358510"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5004100" y="382137"/>
            <a:ext cx="509596" cy="210641"/>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5629632" y="395785"/>
            <a:ext cx="3145878" cy="208365"/>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5006372" y="875737"/>
            <a:ext cx="509596" cy="210641"/>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5631904" y="889385"/>
            <a:ext cx="3145878" cy="208365"/>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4994996" y="1410281"/>
            <a:ext cx="509596" cy="210641"/>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5620528" y="1423929"/>
            <a:ext cx="3145878" cy="208365"/>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4992724" y="1926633"/>
            <a:ext cx="509596" cy="210641"/>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5618256" y="1940281"/>
            <a:ext cx="3145878" cy="208365"/>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4994996" y="2420233"/>
            <a:ext cx="509596" cy="210641"/>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5620528" y="2433881"/>
            <a:ext cx="3145878" cy="208365"/>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4997268" y="2954777"/>
            <a:ext cx="509596" cy="210641"/>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5609152" y="2968425"/>
            <a:ext cx="3145878" cy="208365"/>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4983620" y="3487049"/>
            <a:ext cx="509596" cy="210641"/>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5622800" y="3500697"/>
            <a:ext cx="3145878" cy="208365"/>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4985892" y="4021593"/>
            <a:ext cx="509596" cy="210641"/>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5611424" y="4035241"/>
            <a:ext cx="3145878" cy="208365"/>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4613273" y="0"/>
            <a:ext cx="4530727" cy="5143499"/>
          </a:xfrm>
          <a:prstGeom prst="rect">
            <a:avLst/>
          </a:prstGeom>
          <a:solidFill>
            <a:schemeClr val="accent2">
              <a:alpha val="20000"/>
            </a:schemeClr>
          </a:solidFill>
        </p:spPr>
        <p:txBody>
          <a:bodyPr vert="horz" lIns="252000" tIns="252000" rIns="252000" bIns="252000"/>
          <a:lstStyle>
            <a:lvl1pPr marL="0" indent="0">
              <a:buNone/>
              <a:defRPr sz="1050">
                <a:solidFill>
                  <a:schemeClr val="accent1"/>
                </a:solidFill>
              </a:defRPr>
            </a:lvl1pPr>
            <a:lvl2pPr marL="442913" indent="-265113">
              <a:buFont typeface="Arial"/>
              <a:buChar char="•"/>
              <a:defRPr sz="1800">
                <a:solidFill>
                  <a:schemeClr val="accent1"/>
                </a:solidFill>
              </a:defRPr>
            </a:lvl2pPr>
            <a:lvl3pPr marL="708025" indent="-228600">
              <a:buFont typeface="Lucida Grande"/>
              <a:buChar char="–"/>
              <a:defRPr sz="1600">
                <a:solidFill>
                  <a:schemeClr val="accent1"/>
                </a:solidFill>
              </a:defRPr>
            </a:lvl3pPr>
            <a:lvl4pPr marL="976313" indent="-228600">
              <a:buFont typeface="Lucida Grande"/>
              <a:buChar char="–"/>
              <a:defRPr sz="1400">
                <a:solidFill>
                  <a:schemeClr val="accent1"/>
                </a:solidFill>
              </a:defRPr>
            </a:lvl4pPr>
            <a:lvl5pPr marL="1258888" indent="-231775" defTabSz="314325">
              <a:buFont typeface="Lucida Grande"/>
              <a:buChar char="–"/>
              <a:defRPr sz="1400">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252413" y="982952"/>
            <a:ext cx="3749962" cy="3418927"/>
          </a:xfrm>
          <a:prstGeom prst="rect">
            <a:avLst/>
          </a:prstGeom>
          <a:noFill/>
        </p:spPr>
        <p:txBody>
          <a:bodyPr vert="horz" wrap="square" lIns="0" tIns="0" rIns="0" bIns="0">
            <a:noAutofit/>
          </a:bodyPr>
          <a:lstStyle>
            <a:lvl1pPr marL="236538" indent="-236538">
              <a:buClr>
                <a:schemeClr val="tx2"/>
              </a:buClr>
              <a:buFont typeface="Arial" panose="020B0604020202020204" pitchFamily="34" charset="0"/>
              <a:buNone/>
              <a:defRPr sz="1800">
                <a:solidFill>
                  <a:schemeClr val="accent1"/>
                </a:solidFill>
              </a:defRPr>
            </a:lvl1pPr>
            <a:lvl2pPr marL="457200" indent="-220663">
              <a:buClr>
                <a:schemeClr val="tx2"/>
              </a:buClr>
              <a:buFont typeface="Arial" panose="020B0604020202020204" pitchFamily="34" charset="0"/>
              <a:buChar char="•"/>
              <a:defRPr sz="1600">
                <a:solidFill>
                  <a:schemeClr val="accent1"/>
                </a:solidFill>
              </a:defRPr>
            </a:lvl2pPr>
            <a:lvl3pPr marL="630238" indent="-173038">
              <a:buClr>
                <a:schemeClr val="tx2"/>
              </a:buClr>
              <a:buFont typeface="Arial" panose="020B0604020202020204" pitchFamily="34" charset="0"/>
              <a:buChar char="•"/>
              <a:defRPr sz="1400">
                <a:solidFill>
                  <a:schemeClr val="accent1"/>
                </a:solidFill>
              </a:defRPr>
            </a:lvl3pPr>
            <a:lvl4pPr marL="803275" indent="-173038">
              <a:buClr>
                <a:schemeClr val="tx2"/>
              </a:buClr>
              <a:buFont typeface="Arial" panose="020B0604020202020204" pitchFamily="34" charset="0"/>
              <a:buChar char="•"/>
              <a:defRPr sz="1400">
                <a:solidFill>
                  <a:schemeClr val="accent1"/>
                </a:solidFill>
              </a:defRPr>
            </a:lvl4pPr>
            <a:lvl5pPr marL="977900" indent="-174625" defTabSz="314325">
              <a:buClr>
                <a:schemeClr val="tx2"/>
              </a:buClr>
              <a:buFont typeface="Arial" panose="020B0604020202020204" pitchFamily="34" charset="0"/>
              <a:buChar char="•"/>
              <a:defRPr sz="14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252413" y="348333"/>
            <a:ext cx="3749962"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1854991" y="2385218"/>
            <a:ext cx="5143498" cy="3730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4" hasCustomPrompt="1"/>
          </p:nvPr>
        </p:nvSpPr>
        <p:spPr>
          <a:xfrm>
            <a:off x="4240208" y="0"/>
            <a:ext cx="746127" cy="51435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252413" y="4857154"/>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7067034" y="4494996"/>
            <a:ext cx="2041798" cy="562953"/>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8056" y="2175153"/>
            <a:ext cx="8633531" cy="369332"/>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258056" y="2634497"/>
            <a:ext cx="8633531" cy="215444"/>
          </a:xfrm>
          <a:prstGeom prst="rect">
            <a:avLst/>
          </a:prstGeom>
        </p:spPr>
        <p:txBody>
          <a:bodyPr lIns="0" tIns="0" rIns="0" bIns="0" anchor="ctr" anchorCtr="0">
            <a:noAutofit/>
          </a:bodyPr>
          <a:lstStyle>
            <a:lvl1pPr marL="0" indent="0">
              <a:buNone/>
              <a:defRPr sz="1400"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252413" y="4857154"/>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7067034" y="4494996"/>
            <a:ext cx="2041798" cy="562953"/>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252413" y="2955454"/>
            <a:ext cx="8647111" cy="307777"/>
          </a:xfrm>
          <a:prstGeom prst="rect">
            <a:avLst/>
          </a:prstGeom>
        </p:spPr>
        <p:txBody>
          <a:bodyPr lIns="0" tIns="0" rIns="0" bIns="0">
            <a:noAutofit/>
          </a:bodyPr>
          <a:lstStyle>
            <a:lvl1pPr marL="0" indent="0" algn="ctr">
              <a:buNone/>
              <a:defRPr sz="20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252413" y="4857154"/>
            <a:ext cx="1509767" cy="92333"/>
          </a:xfrm>
          <a:prstGeom prst="rect">
            <a:avLst/>
          </a:prstGeom>
        </p:spPr>
        <p:txBody>
          <a:bodyPr vert="horz" wrap="square" lIns="0" tIns="0" rIns="0" bIns="0" rtlCol="0" anchor="ctr">
            <a:spAutoFit/>
          </a:bodyPr>
          <a:lstStyle>
            <a:lvl1pPr algn="l">
              <a:defRPr sz="600">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7067034" y="4494996"/>
            <a:ext cx="2041798" cy="562953"/>
          </a:xfrm>
          <a:prstGeom prst="rect">
            <a:avLst/>
          </a:prstGeom>
        </p:spPr>
      </p:pic>
      <p:sp>
        <p:nvSpPr>
          <p:cNvPr id="3" name="Picture Placeholder 5"/>
          <p:cNvSpPr>
            <a:spLocks noGrp="1"/>
          </p:cNvSpPr>
          <p:nvPr>
            <p:ph type="pic" sz="quarter" idx="10" hasCustomPrompt="1"/>
          </p:nvPr>
        </p:nvSpPr>
        <p:spPr>
          <a:xfrm>
            <a:off x="0" y="0"/>
            <a:ext cx="9144000" cy="5143500"/>
          </a:xfrm>
          <a:prstGeom prst="rect">
            <a:avLst/>
          </a:prstGeom>
          <a:solidFill>
            <a:srgbClr val="8E8F93">
              <a:alpha val="20000"/>
            </a:srgbClr>
          </a:solidFill>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400"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252413" y="1713559"/>
            <a:ext cx="8647112" cy="1231106"/>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1235388660,&quot;Placement&quot;:&quot;Footer&quot;,&quot;Top&quot;:390.346863,&quot;Left&quot;:342.094818,&quot;SlideWidth&quot;:720,&quot;SlideHeight&quot;:405}">
            <a:extLst>
              <a:ext uri="{FF2B5EF4-FFF2-40B4-BE49-F238E27FC236}">
                <a16:creationId xmlns:a16="http://schemas.microsoft.com/office/drawing/2014/main" id="{4785E96D-AB13-4901-AADE-1478C2D56872}"/>
              </a:ext>
            </a:extLst>
          </p:cNvPr>
          <p:cNvSpPr txBox="1"/>
          <p:nvPr userDrawn="1"/>
        </p:nvSpPr>
        <p:spPr>
          <a:xfrm>
            <a:off x="4344604" y="4957405"/>
            <a:ext cx="454791" cy="186095"/>
          </a:xfrm>
          <a:prstGeom prst="rect">
            <a:avLst/>
          </a:prstGeom>
          <a:noFill/>
        </p:spPr>
        <p:txBody>
          <a:bodyPr vert="horz" wrap="square" lIns="0" tIns="0" rIns="0" bIns="0" rtlCol="0" anchor="ctr" anchorCtr="1">
            <a:spAutoFit/>
          </a:bodyPr>
          <a:lstStyle/>
          <a:p>
            <a:pPr algn="ctr">
              <a:spcBef>
                <a:spcPts val="0"/>
              </a:spcBef>
              <a:spcAft>
                <a:spcPts val="0"/>
              </a:spcAft>
            </a:pPr>
            <a:r>
              <a:rPr lang="en-US" sz="600">
                <a:solidFill>
                  <a:srgbClr val="626469"/>
                </a:solidFill>
                <a:latin typeface="Arial" panose="020B0604020202020204" pitchFamily="34" charset="0"/>
              </a:rPr>
              <a:t>Internal</a:t>
            </a:r>
          </a:p>
        </p:txBody>
      </p:sp>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7" r:id="rId15"/>
  </p:sldLayoutIdLst>
  <p:hf hdr="0" dt="0"/>
  <p:txStyles>
    <p:titleStyle>
      <a:lvl1pPr algn="ctr" defTabSz="457184" rtl="0" eaLnBrk="1" latinLnBrk="0" hangingPunct="1">
        <a:spcBef>
          <a:spcPct val="0"/>
        </a:spcBef>
        <a:buNone/>
        <a:defRPr sz="4400" kern="1200">
          <a:solidFill>
            <a:schemeClr val="tx1"/>
          </a:solidFill>
          <a:latin typeface="+mj-lt"/>
          <a:ea typeface="+mj-ea"/>
          <a:cs typeface="+mj-cs"/>
        </a:defRPr>
      </a:lvl1pPr>
    </p:titleStyle>
    <p:bodyStyle>
      <a:lvl1pPr marL="342888" indent="-342888" algn="l" defTabSz="457184" rtl="0" eaLnBrk="1" latinLnBrk="0" hangingPunct="1">
        <a:spcBef>
          <a:spcPct val="20000"/>
        </a:spcBef>
        <a:buFont typeface="Arial"/>
        <a:buChar char="•"/>
        <a:defRPr sz="3200" kern="1200">
          <a:solidFill>
            <a:schemeClr val="tx1"/>
          </a:solidFill>
          <a:latin typeface="+mn-lt"/>
          <a:ea typeface="+mn-ea"/>
          <a:cs typeface="+mn-cs"/>
        </a:defRPr>
      </a:lvl1pPr>
      <a:lvl2pPr marL="742924" indent="-285740" algn="l" defTabSz="457184" rtl="0" eaLnBrk="1" latinLnBrk="0" hangingPunct="1">
        <a:spcBef>
          <a:spcPct val="20000"/>
        </a:spcBef>
        <a:buFont typeface="Arial"/>
        <a:buChar char="–"/>
        <a:defRPr sz="2800" kern="1200">
          <a:solidFill>
            <a:schemeClr val="tx1"/>
          </a:solidFill>
          <a:latin typeface="+mn-lt"/>
          <a:ea typeface="+mn-ea"/>
          <a:cs typeface="+mn-cs"/>
        </a:defRPr>
      </a:lvl2pPr>
      <a:lvl3pPr marL="1142960" indent="-228592" algn="l" defTabSz="457184" rtl="0" eaLnBrk="1" latinLnBrk="0" hangingPunct="1">
        <a:spcBef>
          <a:spcPct val="20000"/>
        </a:spcBef>
        <a:buFont typeface="Arial"/>
        <a:buChar char="•"/>
        <a:defRPr sz="2400" kern="1200">
          <a:solidFill>
            <a:schemeClr val="tx1"/>
          </a:solidFill>
          <a:latin typeface="+mn-lt"/>
          <a:ea typeface="+mn-ea"/>
          <a:cs typeface="+mn-cs"/>
        </a:defRPr>
      </a:lvl3pPr>
      <a:lvl4pPr marL="1600144" indent="-228592" algn="l" defTabSz="457184" rtl="0" eaLnBrk="1" latinLnBrk="0" hangingPunct="1">
        <a:spcBef>
          <a:spcPct val="20000"/>
        </a:spcBef>
        <a:buFont typeface="Arial"/>
        <a:buChar char="–"/>
        <a:defRPr sz="2000" kern="1200">
          <a:solidFill>
            <a:schemeClr val="tx1"/>
          </a:solidFill>
          <a:latin typeface="+mn-lt"/>
          <a:ea typeface="+mn-ea"/>
          <a:cs typeface="+mn-cs"/>
        </a:defRPr>
      </a:lvl4pPr>
      <a:lvl5pPr marL="2057328" indent="-228592" algn="l" defTabSz="457184" rtl="0" eaLnBrk="1" latinLnBrk="0" hangingPunct="1">
        <a:spcBef>
          <a:spcPct val="20000"/>
        </a:spcBef>
        <a:buFont typeface="Arial"/>
        <a:buChar char="»"/>
        <a:defRPr sz="2000" kern="1200">
          <a:solidFill>
            <a:schemeClr val="tx1"/>
          </a:solidFill>
          <a:latin typeface="+mn-lt"/>
          <a:ea typeface="+mn-ea"/>
          <a:cs typeface="+mn-cs"/>
        </a:defRPr>
      </a:lvl5pPr>
      <a:lvl6pPr marL="2514511" indent="-228592"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2"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2"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2" algn="l" defTabSz="45718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7"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19" algn="l" defTabSz="457184" rtl="0" eaLnBrk="1" latinLnBrk="0" hangingPunct="1">
        <a:defRPr sz="1800" kern="1200">
          <a:solidFill>
            <a:schemeClr val="tx1"/>
          </a:solidFill>
          <a:latin typeface="+mn-lt"/>
          <a:ea typeface="+mn-ea"/>
          <a:cs typeface="+mn-cs"/>
        </a:defRPr>
      </a:lvl6pPr>
      <a:lvl7pPr marL="2743103" algn="l" defTabSz="457184" rtl="0" eaLnBrk="1" latinLnBrk="0" hangingPunct="1">
        <a:defRPr sz="1800" kern="1200">
          <a:solidFill>
            <a:schemeClr val="tx1"/>
          </a:solidFill>
          <a:latin typeface="+mn-lt"/>
          <a:ea typeface="+mn-ea"/>
          <a:cs typeface="+mn-cs"/>
        </a:defRPr>
      </a:lvl7pPr>
      <a:lvl8pPr marL="3200287" algn="l" defTabSz="457184" rtl="0" eaLnBrk="1" latinLnBrk="0" hangingPunct="1">
        <a:defRPr sz="1800" kern="1200">
          <a:solidFill>
            <a:schemeClr val="tx1"/>
          </a:solidFill>
          <a:latin typeface="+mn-lt"/>
          <a:ea typeface="+mn-ea"/>
          <a:cs typeface="+mn-cs"/>
        </a:defRPr>
      </a:lvl8pPr>
      <a:lvl9pPr marL="3657471" algn="l" defTabSz="45718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8057" y="230188"/>
            <a:ext cx="8633531" cy="369332"/>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252414" y="1203326"/>
            <a:ext cx="8639175" cy="317658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1747891" y="4857155"/>
            <a:ext cx="525690" cy="92333"/>
          </a:xfrm>
          <a:prstGeom prst="rect">
            <a:avLst/>
          </a:prstGeom>
        </p:spPr>
        <p:txBody>
          <a:bodyPr vert="horz" lIns="0" tIns="0" rIns="0" bIns="0" rtlCol="0" anchor="ctr">
            <a:spAutoFit/>
          </a:bodyPr>
          <a:lstStyle>
            <a:lvl1pPr algn="l">
              <a:defRPr sz="6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252413" y="4857155"/>
            <a:ext cx="1509767" cy="92333"/>
          </a:xfrm>
          <a:prstGeom prst="rect">
            <a:avLst/>
          </a:prstGeom>
        </p:spPr>
        <p:txBody>
          <a:bodyPr vert="horz" wrap="square" lIns="0" tIns="0" rIns="0" bIns="0" rtlCol="0" anchor="ctr">
            <a:spAutoFit/>
          </a:bodyPr>
          <a:lstStyle>
            <a:lvl1pPr algn="l">
              <a:defRPr sz="600">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7067034" y="4494997"/>
            <a:ext cx="2041798" cy="562953"/>
          </a:xfrm>
          <a:prstGeom prst="rect">
            <a:avLst/>
          </a:prstGeom>
        </p:spPr>
      </p:pic>
      <p:sp>
        <p:nvSpPr>
          <p:cNvPr id="3" name="MSIPCMContentMarking" descr="{&quot;HashCode&quot;:1235388660,&quot;Placement&quot;:&quot;Footer&quot;,&quot;Top&quot;:390.346863,&quot;Left&quot;:342.094818,&quot;SlideWidth&quot;:720,&quot;SlideHeight&quot;:405}">
            <a:extLst>
              <a:ext uri="{FF2B5EF4-FFF2-40B4-BE49-F238E27FC236}">
                <a16:creationId xmlns:a16="http://schemas.microsoft.com/office/drawing/2014/main" id="{DC940DD1-4FCE-49AE-A944-56B284CF9F21}"/>
              </a:ext>
            </a:extLst>
          </p:cNvPr>
          <p:cNvSpPr txBox="1"/>
          <p:nvPr userDrawn="1"/>
        </p:nvSpPr>
        <p:spPr>
          <a:xfrm>
            <a:off x="4344604" y="4957405"/>
            <a:ext cx="454791" cy="186095"/>
          </a:xfrm>
          <a:prstGeom prst="rect">
            <a:avLst/>
          </a:prstGeom>
          <a:noFill/>
        </p:spPr>
        <p:txBody>
          <a:bodyPr vert="horz" wrap="square" lIns="0" tIns="0" rIns="0" bIns="0" rtlCol="0" anchor="ctr" anchorCtr="1">
            <a:spAutoFit/>
          </a:bodyPr>
          <a:lstStyle/>
          <a:p>
            <a:pPr algn="ctr">
              <a:spcBef>
                <a:spcPts val="0"/>
              </a:spcBef>
              <a:spcAft>
                <a:spcPts val="0"/>
              </a:spcAft>
            </a:pPr>
            <a:r>
              <a:rPr lang="en-US" sz="600">
                <a:solidFill>
                  <a:srgbClr val="626469"/>
                </a:solidFill>
                <a:latin typeface="Arial" panose="020B0604020202020204" pitchFamily="34" charset="0"/>
              </a:rPr>
              <a:t>Internal</a:t>
            </a:r>
          </a:p>
        </p:txBody>
      </p:sp>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84" rtl="0" eaLnBrk="1" latinLnBrk="0" hangingPunct="1">
        <a:spcBef>
          <a:spcPct val="0"/>
        </a:spcBef>
        <a:buNone/>
        <a:defRPr sz="2400" kern="1200">
          <a:solidFill>
            <a:srgbClr val="36C746"/>
          </a:solidFill>
          <a:latin typeface="Arial"/>
          <a:ea typeface="+mj-ea"/>
          <a:cs typeface="Arial"/>
        </a:defRPr>
      </a:lvl1pPr>
    </p:titleStyle>
    <p:bodyStyle>
      <a:lvl1pPr marL="173032" indent="-157158" algn="l" defTabSz="457184"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8" indent="-182557" algn="l" defTabSz="447659" rtl="0" eaLnBrk="1" latinLnBrk="0" hangingPunct="1">
        <a:spcBef>
          <a:spcPts val="500"/>
        </a:spcBef>
        <a:spcAft>
          <a:spcPts val="500"/>
        </a:spcAft>
        <a:buClr>
          <a:srgbClr val="36C746"/>
        </a:buClr>
        <a:buFont typeface="Arial" pitchFamily="34" charset="0"/>
        <a:buChar char="•"/>
        <a:defRPr sz="1400" kern="1200">
          <a:solidFill>
            <a:schemeClr val="accent1"/>
          </a:solidFill>
          <a:latin typeface="Arial"/>
          <a:ea typeface="+mn-ea"/>
          <a:cs typeface="Arial"/>
        </a:defRPr>
      </a:lvl2pPr>
      <a:lvl3pPr marL="538144" indent="-179382" algn="l" defTabSz="457184"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13" indent="-179382" algn="l" defTabSz="457184"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906" indent="-185731" algn="l" defTabSz="457184" rtl="0" eaLnBrk="1" latinLnBrk="0" hangingPunct="1">
        <a:spcBef>
          <a:spcPts val="500"/>
        </a:spcBef>
        <a:spcAft>
          <a:spcPts val="500"/>
        </a:spcAft>
        <a:buClr>
          <a:srgbClr val="36C746"/>
        </a:buClr>
        <a:buFont typeface="Arial" panose="020B0604020202020204" pitchFamily="34" charset="0"/>
        <a:buChar char="–"/>
        <a:defRPr sz="1000" kern="1200">
          <a:solidFill>
            <a:schemeClr val="accent1"/>
          </a:solidFill>
          <a:latin typeface="Arial"/>
          <a:ea typeface="+mn-ea"/>
          <a:cs typeface="Arial"/>
        </a:defRPr>
      </a:lvl5pPr>
      <a:lvl6pPr marL="896080" indent="-182874" algn="l" defTabSz="457184" rtl="0" eaLnBrk="1" latinLnBrk="0" hangingPunct="1">
        <a:spcBef>
          <a:spcPts val="500"/>
        </a:spcBef>
        <a:spcAft>
          <a:spcPts val="500"/>
        </a:spcAft>
        <a:buClr>
          <a:schemeClr val="bg2"/>
        </a:buClr>
        <a:buFont typeface="Arial" panose="020B0604020202020204" pitchFamily="34" charset="0"/>
        <a:buChar char="–"/>
        <a:defRPr sz="1000" kern="1200" baseline="0">
          <a:solidFill>
            <a:schemeClr val="accent1"/>
          </a:solidFill>
          <a:latin typeface="Arial" panose="020B0604020202020204" pitchFamily="34" charset="0"/>
          <a:ea typeface="+mn-ea"/>
          <a:cs typeface="Arial" panose="020B0604020202020204" pitchFamily="34" charset="0"/>
        </a:defRPr>
      </a:lvl6pPr>
      <a:lvl7pPr marL="896080" indent="-182874" algn="l" defTabSz="457184"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79" indent="-228592"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2" algn="l" defTabSz="45718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7"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19" algn="l" defTabSz="457184" rtl="0" eaLnBrk="1" latinLnBrk="0" hangingPunct="1">
        <a:defRPr sz="1800" kern="1200">
          <a:solidFill>
            <a:schemeClr val="tx1"/>
          </a:solidFill>
          <a:latin typeface="+mn-lt"/>
          <a:ea typeface="+mn-ea"/>
          <a:cs typeface="+mn-cs"/>
        </a:defRPr>
      </a:lvl6pPr>
      <a:lvl7pPr marL="2743103" algn="l" defTabSz="457184" rtl="0" eaLnBrk="1" latinLnBrk="0" hangingPunct="1">
        <a:defRPr sz="1800" kern="1200">
          <a:solidFill>
            <a:schemeClr val="tx1"/>
          </a:solidFill>
          <a:latin typeface="+mn-lt"/>
          <a:ea typeface="+mn-ea"/>
          <a:cs typeface="+mn-cs"/>
        </a:defRPr>
      </a:lvl7pPr>
      <a:lvl8pPr marL="3200287" algn="l" defTabSz="457184" rtl="0" eaLnBrk="1" latinLnBrk="0" hangingPunct="1">
        <a:defRPr sz="1800" kern="1200">
          <a:solidFill>
            <a:schemeClr val="tx1"/>
          </a:solidFill>
          <a:latin typeface="+mn-lt"/>
          <a:ea typeface="+mn-ea"/>
          <a:cs typeface="+mn-cs"/>
        </a:defRPr>
      </a:lvl8pPr>
      <a:lvl9pPr marL="3657471" algn="l" defTabSz="4571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5.xml"/><Relationship Id="rId5" Type="http://schemas.openxmlformats.org/officeDocument/2006/relationships/image" Target="../media/image80.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83.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hyperlink" Target="file:///\\Users\nimanshamalik\Documents\WILP_AIML\C7_CapstoneProject\rpt.html" TargetMode="Externa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15.xml"/><Relationship Id="rId5" Type="http://schemas.openxmlformats.org/officeDocument/2006/relationships/image" Target="../media/image102.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105.png"/><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15.xml"/><Relationship Id="rId5" Type="http://schemas.openxmlformats.org/officeDocument/2006/relationships/image" Target="../media/image108.png"/><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3.xml"/><Relationship Id="rId1" Type="http://schemas.openxmlformats.org/officeDocument/2006/relationships/slideLayout" Target="../slideLayouts/slideLayout15.xml"/><Relationship Id="rId5" Type="http://schemas.openxmlformats.org/officeDocument/2006/relationships/image" Target="../media/image111.png"/><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15.xml"/><Relationship Id="rId5" Type="http://schemas.openxmlformats.org/officeDocument/2006/relationships/image" Target="../media/image114.png"/><Relationship Id="rId4" Type="http://schemas.openxmlformats.org/officeDocument/2006/relationships/image" Target="../media/image113.pn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15.xml"/><Relationship Id="rId5" Type="http://schemas.openxmlformats.org/officeDocument/2006/relationships/image" Target="../media/image117.png"/><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6.xml"/><Relationship Id="rId1" Type="http://schemas.openxmlformats.org/officeDocument/2006/relationships/slideLayout" Target="../slideLayouts/slideLayout15.xml"/><Relationship Id="rId5" Type="http://schemas.openxmlformats.org/officeDocument/2006/relationships/image" Target="../media/image120.png"/><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5.xml"/><Relationship Id="rId5" Type="http://schemas.openxmlformats.org/officeDocument/2006/relationships/image" Target="../media/image123.png"/><Relationship Id="rId4" Type="http://schemas.openxmlformats.org/officeDocument/2006/relationships/image" Target="../media/image122.png"/></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8.xml"/><Relationship Id="rId1" Type="http://schemas.openxmlformats.org/officeDocument/2006/relationships/slideLayout" Target="../slideLayouts/slideLayout15.xml"/><Relationship Id="rId5" Type="http://schemas.openxmlformats.org/officeDocument/2006/relationships/image" Target="../media/image126.png"/><Relationship Id="rId4" Type="http://schemas.openxmlformats.org/officeDocument/2006/relationships/image" Target="../media/image125.png"/></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9.xml"/><Relationship Id="rId1" Type="http://schemas.openxmlformats.org/officeDocument/2006/relationships/slideLayout" Target="../slideLayouts/slideLayout15.xml"/><Relationship Id="rId5" Type="http://schemas.openxmlformats.org/officeDocument/2006/relationships/image" Target="../media/image129.png"/><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0.xml"/><Relationship Id="rId1" Type="http://schemas.openxmlformats.org/officeDocument/2006/relationships/slideLayout" Target="../slideLayouts/slideLayout15.xml"/><Relationship Id="rId5" Type="http://schemas.openxmlformats.org/officeDocument/2006/relationships/image" Target="../media/image132.png"/><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5.xml"/><Relationship Id="rId5" Type="http://schemas.openxmlformats.org/officeDocument/2006/relationships/image" Target="../media/image135.png"/><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2.xml"/><Relationship Id="rId1" Type="http://schemas.openxmlformats.org/officeDocument/2006/relationships/slideLayout" Target="../slideLayouts/slideLayout15.xml"/><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15.xml"/><Relationship Id="rId4" Type="http://schemas.openxmlformats.org/officeDocument/2006/relationships/image" Target="../media/image139.png"/></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4.xml"/><Relationship Id="rId1" Type="http://schemas.openxmlformats.org/officeDocument/2006/relationships/slideLayout" Target="../slideLayouts/slideLayout15.xml"/><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143.png"/></Relationships>
</file>

<file path=ppt/slides/_rels/slide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6.xml"/><Relationship Id="rId1" Type="http://schemas.openxmlformats.org/officeDocument/2006/relationships/slideLayout" Target="../slideLayouts/slideLayout15.xml"/><Relationship Id="rId4" Type="http://schemas.openxmlformats.org/officeDocument/2006/relationships/image" Target="../media/image145.png"/></Relationships>
</file>

<file path=ppt/slides/_rels/slide7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7.xml"/><Relationship Id="rId1" Type="http://schemas.openxmlformats.org/officeDocument/2006/relationships/slideLayout" Target="../slideLayouts/slideLayout15.xml"/><Relationship Id="rId4" Type="http://schemas.openxmlformats.org/officeDocument/2006/relationships/image" Target="../media/image147.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8.xml"/><Relationship Id="rId1" Type="http://schemas.openxmlformats.org/officeDocument/2006/relationships/slideLayout" Target="../slideLayouts/slideLayout15.xml"/><Relationship Id="rId4" Type="http://schemas.openxmlformats.org/officeDocument/2006/relationships/image" Target="../media/image149.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9.xml"/><Relationship Id="rId1" Type="http://schemas.openxmlformats.org/officeDocument/2006/relationships/slideLayout" Target="../slideLayouts/slideLayout15.xml"/><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153.png"/></Relationships>
</file>

<file path=ppt/slides/_rels/slide8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image" Target="../media/image155.png"/></Relationships>
</file>

<file path=ppt/slides/_rels/slide8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2.xml"/><Relationship Id="rId1" Type="http://schemas.openxmlformats.org/officeDocument/2006/relationships/slideLayout" Target="../slideLayouts/slideLayout15.xml"/><Relationship Id="rId4" Type="http://schemas.openxmlformats.org/officeDocument/2006/relationships/image" Target="../media/image157.png"/></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3.xml"/><Relationship Id="rId1" Type="http://schemas.openxmlformats.org/officeDocument/2006/relationships/slideLayout" Target="../slideLayouts/slideLayout15.xml"/><Relationship Id="rId4" Type="http://schemas.openxmlformats.org/officeDocument/2006/relationships/image" Target="../media/image159.png"/></Relationships>
</file>

<file path=ppt/slides/_rels/slide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4.xml"/><Relationship Id="rId1" Type="http://schemas.openxmlformats.org/officeDocument/2006/relationships/slideLayout" Target="../slideLayouts/slideLayout15.xml"/><Relationship Id="rId5" Type="http://schemas.openxmlformats.org/officeDocument/2006/relationships/image" Target="../media/image162.png"/><Relationship Id="rId4" Type="http://schemas.openxmlformats.org/officeDocument/2006/relationships/image" Target="../media/image161.png"/></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5.xml"/><Relationship Id="rId1" Type="http://schemas.openxmlformats.org/officeDocument/2006/relationships/slideLayout" Target="../slideLayouts/slideLayout15.xml"/><Relationship Id="rId5" Type="http://schemas.openxmlformats.org/officeDocument/2006/relationships/image" Target="../media/image165.png"/><Relationship Id="rId4" Type="http://schemas.openxmlformats.org/officeDocument/2006/relationships/image" Target="../media/image164.png"/></Relationships>
</file>

<file path=ppt/slides/_rels/slide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6.xml"/><Relationship Id="rId1" Type="http://schemas.openxmlformats.org/officeDocument/2006/relationships/slideLayout" Target="../slideLayouts/slideLayout15.xml"/><Relationship Id="rId5" Type="http://schemas.openxmlformats.org/officeDocument/2006/relationships/image" Target="../media/image168.png"/><Relationship Id="rId4" Type="http://schemas.openxmlformats.org/officeDocument/2006/relationships/image" Target="../media/image167.png"/></Relationships>
</file>

<file path=ppt/slides/_rels/slide8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7.xml"/><Relationship Id="rId1" Type="http://schemas.openxmlformats.org/officeDocument/2006/relationships/slideLayout" Target="../slideLayouts/slideLayout15.xml"/><Relationship Id="rId5" Type="http://schemas.openxmlformats.org/officeDocument/2006/relationships/image" Target="../media/image171.png"/><Relationship Id="rId4" Type="http://schemas.openxmlformats.org/officeDocument/2006/relationships/image" Target="../media/image170.png"/></Relationships>
</file>

<file path=ppt/slides/_rels/slide8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2.xml"/><Relationship Id="rId1" Type="http://schemas.openxmlformats.org/officeDocument/2006/relationships/slideLayout" Target="../slideLayouts/slideLayout15.xml"/><Relationship Id="rId4" Type="http://schemas.openxmlformats.org/officeDocument/2006/relationships/image" Target="../media/image177.png"/></Relationships>
</file>

<file path=ppt/slides/_rels/slide9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4.xml"/><Relationship Id="rId1" Type="http://schemas.openxmlformats.org/officeDocument/2006/relationships/slideLayout" Target="../slideLayouts/slideLayout15.xml"/><Relationship Id="rId4" Type="http://schemas.openxmlformats.org/officeDocument/2006/relationships/image" Target="../media/image18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B69F15B1-159D-4FE5-8D7E-9AB959F5C476}"/>
              </a:ext>
            </a:extLst>
          </p:cNvPr>
          <p:cNvGrpSpPr/>
          <p:nvPr/>
        </p:nvGrpSpPr>
        <p:grpSpPr>
          <a:xfrm>
            <a:off x="0" y="0"/>
            <a:ext cx="9144788" cy="5143686"/>
            <a:chOff x="0" y="0"/>
            <a:chExt cx="9144788" cy="5143686"/>
          </a:xfrm>
        </p:grpSpPr>
        <p:sp>
          <p:nvSpPr>
            <p:cNvPr id="6" name="object 3">
              <a:extLst>
                <a:ext uri="{FF2B5EF4-FFF2-40B4-BE49-F238E27FC236}">
                  <a16:creationId xmlns:a16="http://schemas.microsoft.com/office/drawing/2014/main" id="{BDE33C1D-3F88-4DA8-808B-7F923629292B}"/>
                </a:ext>
              </a:extLst>
            </p:cNvPr>
            <p:cNvSpPr/>
            <p:nvPr/>
          </p:nvSpPr>
          <p:spPr>
            <a:xfrm>
              <a:off x="0" y="0"/>
              <a:ext cx="9143981" cy="5143489"/>
            </a:xfrm>
            <a:prstGeom prst="rect">
              <a:avLst/>
            </a:prstGeom>
            <a:blipFill>
              <a:blip r:embed="rId3"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EB99F507-7EF8-4A3D-852B-C798C615F952}"/>
                </a:ext>
              </a:extLst>
            </p:cNvPr>
            <p:cNvSpPr/>
            <p:nvPr/>
          </p:nvSpPr>
          <p:spPr>
            <a:xfrm>
              <a:off x="787652" y="0"/>
              <a:ext cx="8357136" cy="4436198"/>
            </a:xfrm>
            <a:custGeom>
              <a:avLst/>
              <a:gdLst/>
              <a:ahLst/>
              <a:cxnLst/>
              <a:rect l="l" t="t" r="r" b="b"/>
              <a:pathLst>
                <a:path w="7960995" h="4144645">
                  <a:moveTo>
                    <a:pt x="7960487" y="0"/>
                  </a:moveTo>
                  <a:lnTo>
                    <a:pt x="0" y="0"/>
                  </a:lnTo>
                  <a:lnTo>
                    <a:pt x="0" y="1899475"/>
                  </a:lnTo>
                  <a:lnTo>
                    <a:pt x="0" y="4144492"/>
                  </a:lnTo>
                  <a:lnTo>
                    <a:pt x="7960487" y="4144492"/>
                  </a:lnTo>
                  <a:lnTo>
                    <a:pt x="7960487" y="1899475"/>
                  </a:lnTo>
                  <a:lnTo>
                    <a:pt x="7960487" y="0"/>
                  </a:lnTo>
                  <a:close/>
                </a:path>
              </a:pathLst>
            </a:custGeom>
            <a:solidFill>
              <a:srgbClr val="073662">
                <a:alpha val="74989"/>
              </a:srgbClr>
            </a:solidFill>
          </p:spPr>
          <p:txBody>
            <a:bodyPr wrap="square" lIns="0" tIns="0" rIns="0" bIns="0" rtlCol="0"/>
            <a:lstStyle/>
            <a:p>
              <a:endParaRPr/>
            </a:p>
          </p:txBody>
        </p:sp>
        <p:sp>
          <p:nvSpPr>
            <p:cNvPr id="8" name="object 5">
              <a:extLst>
                <a:ext uri="{FF2B5EF4-FFF2-40B4-BE49-F238E27FC236}">
                  <a16:creationId xmlns:a16="http://schemas.microsoft.com/office/drawing/2014/main" id="{5FBD5484-F02B-404A-8C19-5CA4B9F523F9}"/>
                </a:ext>
              </a:extLst>
            </p:cNvPr>
            <p:cNvSpPr/>
            <p:nvPr/>
          </p:nvSpPr>
          <p:spPr>
            <a:xfrm>
              <a:off x="0" y="1899471"/>
              <a:ext cx="1575435" cy="3244215"/>
            </a:xfrm>
            <a:custGeom>
              <a:avLst/>
              <a:gdLst/>
              <a:ahLst/>
              <a:cxnLst/>
              <a:rect l="l" t="t" r="r" b="b"/>
              <a:pathLst>
                <a:path w="1575435" h="3244215">
                  <a:moveTo>
                    <a:pt x="1574996" y="3244193"/>
                  </a:moveTo>
                  <a:lnTo>
                    <a:pt x="0" y="3244193"/>
                  </a:lnTo>
                  <a:lnTo>
                    <a:pt x="0" y="0"/>
                  </a:lnTo>
                  <a:lnTo>
                    <a:pt x="1574996" y="0"/>
                  </a:lnTo>
                  <a:lnTo>
                    <a:pt x="1574996" y="3244193"/>
                  </a:lnTo>
                  <a:close/>
                </a:path>
              </a:pathLst>
            </a:custGeom>
            <a:solidFill>
              <a:srgbClr val="00C3B1">
                <a:alpha val="53448"/>
              </a:srgbClr>
            </a:solidFill>
          </p:spPr>
          <p:txBody>
            <a:bodyPr wrap="square" lIns="0" tIns="0" rIns="0" bIns="0" rtlCol="0"/>
            <a:lstStyle/>
            <a:p>
              <a:endParaRPr/>
            </a:p>
          </p:txBody>
        </p:sp>
      </p:grpSp>
      <p:sp>
        <p:nvSpPr>
          <p:cNvPr id="12" name="Title 11"/>
          <p:cNvSpPr>
            <a:spLocks noGrp="1"/>
          </p:cNvSpPr>
          <p:nvPr>
            <p:ph type="title"/>
          </p:nvPr>
        </p:nvSpPr>
        <p:spPr>
          <a:xfrm>
            <a:off x="5164289" y="0"/>
            <a:ext cx="3969173" cy="698863"/>
          </a:xfrm>
          <a:solidFill>
            <a:srgbClr val="00B050">
              <a:alpha val="80000"/>
            </a:srgbClr>
          </a:solidFill>
        </p:spPr>
        <p:txBody>
          <a:bodyPr anchor="ctr">
            <a:normAutofit/>
          </a:bodyPr>
          <a:lstStyle/>
          <a:p>
            <a:r>
              <a:rPr lang="en-US" sz="2200" dirty="0"/>
              <a:t>Employee Attrition  Prediction</a:t>
            </a:r>
          </a:p>
        </p:txBody>
      </p:sp>
      <p:sp>
        <p:nvSpPr>
          <p:cNvPr id="20" name="Text Placeholder 3">
            <a:extLst>
              <a:ext uri="{FF2B5EF4-FFF2-40B4-BE49-F238E27FC236}">
                <a16:creationId xmlns:a16="http://schemas.microsoft.com/office/drawing/2014/main" id="{0DC0982F-27BE-4870-B055-FC5755ACD1A0}"/>
              </a:ext>
            </a:extLst>
          </p:cNvPr>
          <p:cNvSpPr>
            <a:spLocks noGrp="1"/>
          </p:cNvSpPr>
          <p:nvPr>
            <p:ph type="body" sz="quarter" idx="11"/>
          </p:nvPr>
        </p:nvSpPr>
        <p:spPr>
          <a:xfrm>
            <a:off x="5994400" y="2571750"/>
            <a:ext cx="3149599" cy="1572895"/>
          </a:xfrm>
          <a:solidFill>
            <a:srgbClr val="92D050"/>
          </a:solidFill>
        </p:spPr>
        <p:txBody>
          <a:bodyPr/>
          <a:lstStyle/>
          <a:p>
            <a:r>
              <a:rPr lang="en-US" sz="1600" b="1" dirty="0"/>
              <a:t>Group 05:</a:t>
            </a:r>
          </a:p>
          <a:p>
            <a:pPr marL="171450" indent="-171450">
              <a:buFont typeface="Arial" panose="020B0604020202020204" pitchFamily="34" charset="0"/>
              <a:buChar char="•"/>
            </a:pPr>
            <a:r>
              <a:rPr lang="en-US" sz="1000" b="1" dirty="0">
                <a:latin typeface="Arial" panose="020B0604020202020204" pitchFamily="34" charset="0"/>
                <a:cs typeface="Arial" panose="020B0604020202020204" pitchFamily="34" charset="0"/>
              </a:rPr>
              <a:t>K RAMAKRISHNAN</a:t>
            </a:r>
          </a:p>
          <a:p>
            <a:pPr marL="171450" indent="-171450">
              <a:buFont typeface="Arial" panose="020B0604020202020204" pitchFamily="34" charset="0"/>
              <a:buChar char="•"/>
            </a:pPr>
            <a:r>
              <a:rPr lang="en-IN" sz="1000" b="1" dirty="0">
                <a:latin typeface="Arial" panose="020B0604020202020204" pitchFamily="34" charset="0"/>
                <a:cs typeface="Arial" panose="020B0604020202020204" pitchFamily="34" charset="0"/>
              </a:rPr>
              <a:t>VIJAY KUMAR</a:t>
            </a:r>
            <a:endParaRPr lang="en-US" sz="1000" b="1" i="0" u="none" strike="noStrike" dirty="0">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000" b="1" dirty="0">
                <a:latin typeface="Arial" panose="020B0604020202020204" pitchFamily="34" charset="0"/>
                <a:cs typeface="Arial" panose="020B0604020202020204" pitchFamily="34" charset="0"/>
              </a:rPr>
              <a:t>KIRTI RANI</a:t>
            </a:r>
          </a:p>
          <a:p>
            <a:pPr marL="171450" indent="-171450">
              <a:buFont typeface="Arial" panose="020B0604020202020204" pitchFamily="34" charset="0"/>
              <a:buChar char="•"/>
            </a:pPr>
            <a:r>
              <a:rPr lang="en-IN" sz="1000" b="1" dirty="0">
                <a:latin typeface="Arial" panose="020B0604020202020204" pitchFamily="34" charset="0"/>
                <a:cs typeface="Arial" panose="020B0604020202020204" pitchFamily="34" charset="0"/>
              </a:rPr>
              <a:t>NIMANSHA MALIK</a:t>
            </a:r>
          </a:p>
          <a:p>
            <a:pPr marL="171450" indent="-171450">
              <a:buFont typeface="Arial" panose="020B0604020202020204" pitchFamily="34" charset="0"/>
              <a:buChar char="•"/>
            </a:pPr>
            <a:r>
              <a:rPr lang="en-IN" sz="1000" b="1" dirty="0">
                <a:latin typeface="Arial" panose="020B0604020202020204" pitchFamily="34" charset="0"/>
                <a:cs typeface="Arial" panose="020B0604020202020204" pitchFamily="34" charset="0"/>
              </a:rPr>
              <a:t>ABHISHEK SHUKLA</a:t>
            </a:r>
          </a:p>
        </p:txBody>
      </p:sp>
      <p:sp>
        <p:nvSpPr>
          <p:cNvPr id="9" name="Text Placeholder 3">
            <a:extLst>
              <a:ext uri="{FF2B5EF4-FFF2-40B4-BE49-F238E27FC236}">
                <a16:creationId xmlns:a16="http://schemas.microsoft.com/office/drawing/2014/main" id="{84CC1919-41D6-444C-9574-55DEAD6FFACE}"/>
              </a:ext>
            </a:extLst>
          </p:cNvPr>
          <p:cNvSpPr txBox="1">
            <a:spLocks/>
          </p:cNvSpPr>
          <p:nvPr/>
        </p:nvSpPr>
        <p:spPr>
          <a:xfrm>
            <a:off x="1596093" y="1285584"/>
            <a:ext cx="2975907" cy="613887"/>
          </a:xfrm>
          <a:prstGeom prst="rect">
            <a:avLst/>
          </a:prstGeom>
          <a:solidFill>
            <a:srgbClr val="92D050"/>
          </a:solidFill>
        </p:spPr>
        <p:txBody>
          <a:bodyPr lIns="252000" tIns="0" rIns="0" bIns="0" anchor="ctr" anchorCtr="0"/>
          <a:lstStyle>
            <a:lvl1pPr marL="0" indent="0" algn="l" defTabSz="457184" rtl="0" eaLnBrk="1" latinLnBrk="0" hangingPunct="1">
              <a:spcBef>
                <a:spcPct val="20000"/>
              </a:spcBef>
              <a:buFont typeface="Arial"/>
              <a:buNone/>
              <a:defRPr sz="1200" kern="1200" baseline="0">
                <a:solidFill>
                  <a:schemeClr val="bg1"/>
                </a:solidFill>
                <a:latin typeface="+mn-lt"/>
                <a:ea typeface="+mn-ea"/>
                <a:cs typeface="+mn-cs"/>
              </a:defRPr>
            </a:lvl1pPr>
            <a:lvl2pPr marL="742924" indent="-285740" algn="l" defTabSz="457184" rtl="0" eaLnBrk="1" latinLnBrk="0" hangingPunct="1">
              <a:spcBef>
                <a:spcPct val="20000"/>
              </a:spcBef>
              <a:buFont typeface="Arial"/>
              <a:buChar char="–"/>
              <a:defRPr sz="2800" kern="1200">
                <a:solidFill>
                  <a:schemeClr val="tx1"/>
                </a:solidFill>
                <a:latin typeface="+mn-lt"/>
                <a:ea typeface="+mn-ea"/>
                <a:cs typeface="+mn-cs"/>
              </a:defRPr>
            </a:lvl2pPr>
            <a:lvl3pPr marL="1142960" indent="-228592" algn="l" defTabSz="457184" rtl="0" eaLnBrk="1" latinLnBrk="0" hangingPunct="1">
              <a:spcBef>
                <a:spcPct val="20000"/>
              </a:spcBef>
              <a:buFont typeface="Arial"/>
              <a:buChar char="•"/>
              <a:defRPr sz="2400" kern="1200">
                <a:solidFill>
                  <a:schemeClr val="tx1"/>
                </a:solidFill>
                <a:latin typeface="+mn-lt"/>
                <a:ea typeface="+mn-ea"/>
                <a:cs typeface="+mn-cs"/>
              </a:defRPr>
            </a:lvl3pPr>
            <a:lvl4pPr marL="1600144" indent="-228592" algn="l" defTabSz="457184" rtl="0" eaLnBrk="1" latinLnBrk="0" hangingPunct="1">
              <a:spcBef>
                <a:spcPct val="20000"/>
              </a:spcBef>
              <a:buFont typeface="Arial"/>
              <a:buChar char="–"/>
              <a:defRPr sz="2000" kern="1200">
                <a:solidFill>
                  <a:schemeClr val="tx1"/>
                </a:solidFill>
                <a:latin typeface="+mn-lt"/>
                <a:ea typeface="+mn-ea"/>
                <a:cs typeface="+mn-cs"/>
              </a:defRPr>
            </a:lvl4pPr>
            <a:lvl5pPr marL="2057328" indent="-228592" algn="l" defTabSz="457184" rtl="0" eaLnBrk="1" latinLnBrk="0" hangingPunct="1">
              <a:spcBef>
                <a:spcPct val="20000"/>
              </a:spcBef>
              <a:buFont typeface="Arial"/>
              <a:buChar char="»"/>
              <a:defRPr sz="2000" kern="1200">
                <a:solidFill>
                  <a:schemeClr val="tx1"/>
                </a:solidFill>
                <a:latin typeface="+mn-lt"/>
                <a:ea typeface="+mn-ea"/>
                <a:cs typeface="+mn-cs"/>
              </a:defRPr>
            </a:lvl5pPr>
            <a:lvl6pPr marL="2514511" indent="-228592"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2"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2"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2"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dirty="0">
                <a:latin typeface="Arial" panose="020B0604020202020204" pitchFamily="34" charset="0"/>
                <a:cs typeface="Arial" panose="020B0604020202020204" pitchFamily="34" charset="0"/>
              </a:rPr>
              <a:t>Capstone Project</a:t>
            </a:r>
            <a:endParaRPr lang="en-IN" sz="1000" b="1"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8" name="Rectangle 37">
            <a:extLst>
              <a:ext uri="{FF2B5EF4-FFF2-40B4-BE49-F238E27FC236}">
                <a16:creationId xmlns:a16="http://schemas.microsoft.com/office/drawing/2014/main" id="{BEE2FE49-7B44-4A33-986B-FAE17F58D1EE}"/>
              </a:ext>
            </a:extLst>
          </p:cNvPr>
          <p:cNvSpPr/>
          <p:nvPr/>
        </p:nvSpPr>
        <p:spPr>
          <a:xfrm>
            <a:off x="258453" y="1146786"/>
            <a:ext cx="8683717" cy="523220"/>
          </a:xfrm>
          <a:prstGeom prst="rect">
            <a:avLst/>
          </a:prstGeom>
        </p:spPr>
        <p:txBody>
          <a:bodyPr wrap="square">
            <a:spAutoFit/>
          </a:bodyPr>
          <a:lstStyle/>
          <a:p>
            <a:pPr marL="285750" lvl="0" indent="-285750" defTabSz="457200">
              <a:buClr>
                <a:prstClr val="black">
                  <a:lumMod val="50000"/>
                  <a:lumOff val="50000"/>
                </a:prstClr>
              </a:buClr>
              <a:buFont typeface="Arial" panose="020B0604020202020204" pitchFamily="34" charset="0"/>
              <a:buChar char="•"/>
              <a:defRPr/>
            </a:pPr>
            <a:r>
              <a:rPr lang="en-US" sz="1400" dirty="0">
                <a:solidFill>
                  <a:srgbClr val="626469"/>
                </a:solidFill>
                <a:cs typeface="Arial"/>
              </a:rPr>
              <a:t>Induced 5% Missing values in columns  Age, Salary, Designation, </a:t>
            </a:r>
            <a:r>
              <a:rPr lang="en-US" sz="1400" dirty="0" err="1">
                <a:solidFill>
                  <a:srgbClr val="626469"/>
                </a:solidFill>
                <a:cs typeface="Arial"/>
              </a:rPr>
              <a:t>TotalBusinessValue</a:t>
            </a:r>
            <a:r>
              <a:rPr lang="en-US" sz="1400" dirty="0">
                <a:solidFill>
                  <a:srgbClr val="626469"/>
                </a:solidFill>
                <a:cs typeface="Arial"/>
              </a:rPr>
              <a:t> for implementing Missing value imputation in the copy </a:t>
            </a:r>
            <a:r>
              <a:rPr lang="en-US" sz="1400" dirty="0" err="1">
                <a:solidFill>
                  <a:srgbClr val="626469"/>
                </a:solidFill>
                <a:cs typeface="Arial"/>
              </a:rPr>
              <a:t>dataframe</a:t>
            </a:r>
            <a:endParaRPr lang="en-US" sz="1400" dirty="0">
              <a:solidFill>
                <a:srgbClr val="626469"/>
              </a:solidFill>
              <a:cs typeface="Arial"/>
            </a:endParaRPr>
          </a:p>
        </p:txBody>
      </p:sp>
      <p:sp>
        <p:nvSpPr>
          <p:cNvPr id="28" name="Rounded Rectangle 52">
            <a:extLst>
              <a:ext uri="{FF2B5EF4-FFF2-40B4-BE49-F238E27FC236}">
                <a16:creationId xmlns:a16="http://schemas.microsoft.com/office/drawing/2014/main" id="{54564B55-8E96-AD4F-880B-18A0CEFBFB28}"/>
              </a:ext>
            </a:extLst>
          </p:cNvPr>
          <p:cNvSpPr/>
          <p:nvPr/>
        </p:nvSpPr>
        <p:spPr>
          <a:xfrm>
            <a:off x="196649" y="677221"/>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Missing Values</a:t>
            </a:r>
            <a:r>
              <a:rPr kumimoji="0" lang="en-US" sz="1800" b="0" i="0" u="none" strike="noStrike" kern="1200" cap="none" spc="0" normalizeH="0" noProof="0" dirty="0">
                <a:ln>
                  <a:noFill/>
                </a:ln>
                <a:solidFill>
                  <a:prstClr val="white"/>
                </a:solidFill>
                <a:effectLst/>
                <a:uLnTx/>
                <a:uFillTx/>
                <a:latin typeface="Arial"/>
                <a:ea typeface="+mn-ea"/>
                <a:cs typeface="+mn-cs"/>
              </a:rPr>
              <a:t> in the Dataset</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4" name="Picture 23" descr="Graphical user interface, diagram&#10;&#10;Description automatically generated">
            <a:extLst>
              <a:ext uri="{FF2B5EF4-FFF2-40B4-BE49-F238E27FC236}">
                <a16:creationId xmlns:a16="http://schemas.microsoft.com/office/drawing/2014/main" id="{EC5C46D7-2190-4947-8360-C8E768C87B0B}"/>
              </a:ext>
            </a:extLst>
          </p:cNvPr>
          <p:cNvPicPr>
            <a:picLocks noChangeAspect="1"/>
          </p:cNvPicPr>
          <p:nvPr/>
        </p:nvPicPr>
        <p:blipFill>
          <a:blip r:embed="rId3"/>
          <a:stretch>
            <a:fillRect/>
          </a:stretch>
        </p:blipFill>
        <p:spPr>
          <a:xfrm>
            <a:off x="256272" y="1655951"/>
            <a:ext cx="6534821" cy="3319070"/>
          </a:xfrm>
          <a:prstGeom prst="rect">
            <a:avLst/>
          </a:prstGeom>
        </p:spPr>
      </p:pic>
      <p:sp>
        <p:nvSpPr>
          <p:cNvPr id="26" name="Rectangle 25">
            <a:extLst>
              <a:ext uri="{FF2B5EF4-FFF2-40B4-BE49-F238E27FC236}">
                <a16:creationId xmlns:a16="http://schemas.microsoft.com/office/drawing/2014/main" id="{81F3F809-B4D6-1A46-9579-619DE0282B26}"/>
              </a:ext>
            </a:extLst>
          </p:cNvPr>
          <p:cNvSpPr/>
          <p:nvPr/>
        </p:nvSpPr>
        <p:spPr>
          <a:xfrm>
            <a:off x="6975879" y="1670006"/>
            <a:ext cx="1803639" cy="738664"/>
          </a:xfrm>
          <a:prstGeom prst="rect">
            <a:avLst/>
          </a:prstGeom>
        </p:spPr>
        <p:txBody>
          <a:bodyPr wrap="square">
            <a:spAutoFit/>
          </a:bodyPr>
          <a:lstStyle/>
          <a:p>
            <a:pPr marL="285750" lvl="0" indent="-285750" defTabSz="457200">
              <a:buClr>
                <a:prstClr val="black">
                  <a:lumMod val="50000"/>
                  <a:lumOff val="50000"/>
                </a:prstClr>
              </a:buClr>
              <a:buFont typeface="Arial" panose="020B0604020202020204" pitchFamily="34" charset="0"/>
              <a:buChar char="•"/>
              <a:defRPr/>
            </a:pPr>
            <a:r>
              <a:rPr lang="en-US" sz="1400" dirty="0">
                <a:solidFill>
                  <a:srgbClr val="626469"/>
                </a:solidFill>
                <a:cs typeface="Arial"/>
              </a:rPr>
              <a:t>Used MICE Imputation Technique</a:t>
            </a:r>
          </a:p>
        </p:txBody>
      </p:sp>
    </p:spTree>
    <p:extLst>
      <p:ext uri="{BB962C8B-B14F-4D97-AF65-F5344CB8AC3E}">
        <p14:creationId xmlns:p14="http://schemas.microsoft.com/office/powerpoint/2010/main" val="62447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5" name="Rounded Rectangle 52">
            <a:extLst>
              <a:ext uri="{FF2B5EF4-FFF2-40B4-BE49-F238E27FC236}">
                <a16:creationId xmlns:a16="http://schemas.microsoft.com/office/drawing/2014/main" id="{CB4CAC64-7E79-7B4E-9C5A-9D0F91E046C3}"/>
              </a:ext>
            </a:extLst>
          </p:cNvPr>
          <p:cNvSpPr/>
          <p:nvPr/>
        </p:nvSpPr>
        <p:spPr>
          <a:xfrm>
            <a:off x="196649" y="610315"/>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Value Counts Plot</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4" name="Picture 23" descr="Chart, bar chart&#10;&#10;Description automatically generated">
            <a:extLst>
              <a:ext uri="{FF2B5EF4-FFF2-40B4-BE49-F238E27FC236}">
                <a16:creationId xmlns:a16="http://schemas.microsoft.com/office/drawing/2014/main" id="{FE838D52-6AFA-DF49-9CE6-30729D9E4272}"/>
              </a:ext>
            </a:extLst>
          </p:cNvPr>
          <p:cNvPicPr>
            <a:picLocks noChangeAspect="1"/>
          </p:cNvPicPr>
          <p:nvPr/>
        </p:nvPicPr>
        <p:blipFill rotWithShape="1">
          <a:blip r:embed="rId3"/>
          <a:srcRect t="21770"/>
          <a:stretch/>
        </p:blipFill>
        <p:spPr>
          <a:xfrm>
            <a:off x="5620214" y="960503"/>
            <a:ext cx="3212912" cy="1905364"/>
          </a:xfrm>
          <a:prstGeom prst="rect">
            <a:avLst/>
          </a:prstGeom>
        </p:spPr>
      </p:pic>
      <p:pic>
        <p:nvPicPr>
          <p:cNvPr id="27" name="Picture 26" descr="Chart, bar chart&#10;&#10;Description automatically generated">
            <a:extLst>
              <a:ext uri="{FF2B5EF4-FFF2-40B4-BE49-F238E27FC236}">
                <a16:creationId xmlns:a16="http://schemas.microsoft.com/office/drawing/2014/main" id="{46B32652-0F19-5949-BA14-EAE67489D74B}"/>
              </a:ext>
            </a:extLst>
          </p:cNvPr>
          <p:cNvPicPr>
            <a:picLocks noChangeAspect="1"/>
          </p:cNvPicPr>
          <p:nvPr/>
        </p:nvPicPr>
        <p:blipFill rotWithShape="1">
          <a:blip r:embed="rId4"/>
          <a:srcRect t="22688"/>
          <a:stretch/>
        </p:blipFill>
        <p:spPr>
          <a:xfrm>
            <a:off x="5679738" y="3093419"/>
            <a:ext cx="3449799" cy="1755701"/>
          </a:xfrm>
          <a:prstGeom prst="rect">
            <a:avLst/>
          </a:prstGeom>
        </p:spPr>
      </p:pic>
      <p:pic>
        <p:nvPicPr>
          <p:cNvPr id="29" name="Picture 28" descr="Chart, bar chart&#10;&#10;Description automatically generated">
            <a:extLst>
              <a:ext uri="{FF2B5EF4-FFF2-40B4-BE49-F238E27FC236}">
                <a16:creationId xmlns:a16="http://schemas.microsoft.com/office/drawing/2014/main" id="{32D510DB-C449-E44D-906E-A4694D3491DD}"/>
              </a:ext>
            </a:extLst>
          </p:cNvPr>
          <p:cNvPicPr>
            <a:picLocks noChangeAspect="1"/>
          </p:cNvPicPr>
          <p:nvPr/>
        </p:nvPicPr>
        <p:blipFill rotWithShape="1">
          <a:blip r:embed="rId5"/>
          <a:srcRect t="20939"/>
          <a:stretch/>
        </p:blipFill>
        <p:spPr>
          <a:xfrm>
            <a:off x="258453" y="3115723"/>
            <a:ext cx="3220727" cy="1788223"/>
          </a:xfrm>
          <a:prstGeom prst="rect">
            <a:avLst/>
          </a:prstGeom>
        </p:spPr>
      </p:pic>
      <p:pic>
        <p:nvPicPr>
          <p:cNvPr id="31" name="Picture 30" descr="Chart, bar chart&#10;&#10;Description automatically generated">
            <a:extLst>
              <a:ext uri="{FF2B5EF4-FFF2-40B4-BE49-F238E27FC236}">
                <a16:creationId xmlns:a16="http://schemas.microsoft.com/office/drawing/2014/main" id="{7ABD4766-01DE-0544-BD66-D1C82ABEC109}"/>
              </a:ext>
            </a:extLst>
          </p:cNvPr>
          <p:cNvPicPr>
            <a:picLocks noChangeAspect="1"/>
          </p:cNvPicPr>
          <p:nvPr/>
        </p:nvPicPr>
        <p:blipFill rotWithShape="1">
          <a:blip r:embed="rId6"/>
          <a:srcRect t="18085"/>
          <a:stretch/>
        </p:blipFill>
        <p:spPr>
          <a:xfrm>
            <a:off x="196649" y="971654"/>
            <a:ext cx="3449800" cy="2108863"/>
          </a:xfrm>
          <a:prstGeom prst="rect">
            <a:avLst/>
          </a:prstGeom>
        </p:spPr>
      </p:pic>
      <p:sp>
        <p:nvSpPr>
          <p:cNvPr id="35" name="Rectangle 34">
            <a:extLst>
              <a:ext uri="{FF2B5EF4-FFF2-40B4-BE49-F238E27FC236}">
                <a16:creationId xmlns:a16="http://schemas.microsoft.com/office/drawing/2014/main" id="{5A9CA610-864E-314A-88F5-A6E82998AC6F}"/>
              </a:ext>
            </a:extLst>
          </p:cNvPr>
          <p:cNvSpPr/>
          <p:nvPr/>
        </p:nvSpPr>
        <p:spPr>
          <a:xfrm>
            <a:off x="1254254" y="2916934"/>
            <a:ext cx="1693222" cy="276999"/>
          </a:xfrm>
          <a:prstGeom prst="rect">
            <a:avLst/>
          </a:prstGeom>
        </p:spPr>
        <p:txBody>
          <a:bodyPr wrap="square">
            <a:spAutoFit/>
          </a:bodyPr>
          <a:lstStyle/>
          <a:p>
            <a:pPr lvl="0" defTabSz="457200">
              <a:buClr>
                <a:prstClr val="black">
                  <a:lumMod val="50000"/>
                  <a:lumOff val="50000"/>
                </a:prstClr>
              </a:buClr>
              <a:defRPr/>
            </a:pPr>
            <a:r>
              <a:rPr lang="en-US" sz="1200" b="1" dirty="0">
                <a:solidFill>
                  <a:srgbClr val="626469"/>
                </a:solidFill>
                <a:cs typeface="Arial"/>
              </a:rPr>
              <a:t>Education Level</a:t>
            </a:r>
          </a:p>
        </p:txBody>
      </p:sp>
      <p:sp>
        <p:nvSpPr>
          <p:cNvPr id="36" name="Rectangle 35">
            <a:extLst>
              <a:ext uri="{FF2B5EF4-FFF2-40B4-BE49-F238E27FC236}">
                <a16:creationId xmlns:a16="http://schemas.microsoft.com/office/drawing/2014/main" id="{8A6F8EB9-6AB1-F948-A0B8-BA28F2EF707E}"/>
              </a:ext>
            </a:extLst>
          </p:cNvPr>
          <p:cNvSpPr/>
          <p:nvPr/>
        </p:nvSpPr>
        <p:spPr>
          <a:xfrm>
            <a:off x="7066317" y="2891324"/>
            <a:ext cx="480590" cy="276999"/>
          </a:xfrm>
          <a:prstGeom prst="rect">
            <a:avLst/>
          </a:prstGeom>
        </p:spPr>
        <p:txBody>
          <a:bodyPr wrap="square">
            <a:spAutoFit/>
          </a:bodyPr>
          <a:lstStyle/>
          <a:p>
            <a:pPr lvl="0" defTabSz="457200">
              <a:buClr>
                <a:prstClr val="black">
                  <a:lumMod val="50000"/>
                  <a:lumOff val="50000"/>
                </a:prstClr>
              </a:buClr>
              <a:defRPr/>
            </a:pPr>
            <a:r>
              <a:rPr lang="en-US" sz="1200" b="1" dirty="0">
                <a:solidFill>
                  <a:srgbClr val="626469"/>
                </a:solidFill>
                <a:cs typeface="Arial"/>
              </a:rPr>
              <a:t>City</a:t>
            </a:r>
          </a:p>
        </p:txBody>
      </p:sp>
      <p:sp>
        <p:nvSpPr>
          <p:cNvPr id="39" name="Rectangle 38">
            <a:extLst>
              <a:ext uri="{FF2B5EF4-FFF2-40B4-BE49-F238E27FC236}">
                <a16:creationId xmlns:a16="http://schemas.microsoft.com/office/drawing/2014/main" id="{B4DE3C2F-B115-434E-883F-D9EB297C01C4}"/>
              </a:ext>
            </a:extLst>
          </p:cNvPr>
          <p:cNvSpPr/>
          <p:nvPr/>
        </p:nvSpPr>
        <p:spPr>
          <a:xfrm>
            <a:off x="1243102" y="4874892"/>
            <a:ext cx="1076304" cy="276999"/>
          </a:xfrm>
          <a:prstGeom prst="rect">
            <a:avLst/>
          </a:prstGeom>
        </p:spPr>
        <p:txBody>
          <a:bodyPr wrap="square">
            <a:spAutoFit/>
          </a:bodyPr>
          <a:lstStyle/>
          <a:p>
            <a:pPr lvl="0" defTabSz="457200">
              <a:buClr>
                <a:prstClr val="black">
                  <a:lumMod val="50000"/>
                  <a:lumOff val="50000"/>
                </a:prstClr>
              </a:buClr>
              <a:defRPr/>
            </a:pPr>
            <a:r>
              <a:rPr lang="en-US" sz="1200" b="1" dirty="0">
                <a:solidFill>
                  <a:srgbClr val="626469"/>
                </a:solidFill>
                <a:cs typeface="Arial"/>
              </a:rPr>
              <a:t>Designation</a:t>
            </a:r>
          </a:p>
        </p:txBody>
      </p:sp>
      <p:sp>
        <p:nvSpPr>
          <p:cNvPr id="40" name="Rectangle 39">
            <a:extLst>
              <a:ext uri="{FF2B5EF4-FFF2-40B4-BE49-F238E27FC236}">
                <a16:creationId xmlns:a16="http://schemas.microsoft.com/office/drawing/2014/main" id="{697470F8-E925-7745-81B7-F0BFFBC919BD}"/>
              </a:ext>
            </a:extLst>
          </p:cNvPr>
          <p:cNvSpPr/>
          <p:nvPr/>
        </p:nvSpPr>
        <p:spPr>
          <a:xfrm>
            <a:off x="6693349" y="4823941"/>
            <a:ext cx="1658913" cy="276999"/>
          </a:xfrm>
          <a:prstGeom prst="rect">
            <a:avLst/>
          </a:prstGeom>
        </p:spPr>
        <p:txBody>
          <a:bodyPr wrap="square">
            <a:spAutoFit/>
          </a:bodyPr>
          <a:lstStyle/>
          <a:p>
            <a:pPr lvl="0" defTabSz="457200">
              <a:buClr>
                <a:prstClr val="black">
                  <a:lumMod val="50000"/>
                  <a:lumOff val="50000"/>
                </a:prstClr>
              </a:buClr>
              <a:defRPr/>
            </a:pPr>
            <a:r>
              <a:rPr lang="en-US" sz="1200" b="1" dirty="0">
                <a:solidFill>
                  <a:srgbClr val="626469"/>
                </a:solidFill>
                <a:cs typeface="Arial"/>
              </a:rPr>
              <a:t>Quarterly Rating</a:t>
            </a:r>
          </a:p>
        </p:txBody>
      </p:sp>
      <p:sp>
        <p:nvSpPr>
          <p:cNvPr id="32" name="Rectangle 31">
            <a:extLst>
              <a:ext uri="{FF2B5EF4-FFF2-40B4-BE49-F238E27FC236}">
                <a16:creationId xmlns:a16="http://schemas.microsoft.com/office/drawing/2014/main" id="{8DE8789E-9C0C-4AA0-9227-4E6708AF45DC}"/>
              </a:ext>
            </a:extLst>
          </p:cNvPr>
          <p:cNvSpPr/>
          <p:nvPr/>
        </p:nvSpPr>
        <p:spPr>
          <a:xfrm>
            <a:off x="3292489" y="1436131"/>
            <a:ext cx="1803639" cy="523220"/>
          </a:xfrm>
          <a:prstGeom prst="rect">
            <a:avLst/>
          </a:prstGeom>
        </p:spPr>
        <p:txBody>
          <a:bodyPr wrap="square">
            <a:spAutoFit/>
          </a:bodyPr>
          <a:lstStyle/>
          <a:p>
            <a:pPr lvl="0" defTabSz="457200">
              <a:buClr>
                <a:prstClr val="black">
                  <a:lumMod val="50000"/>
                  <a:lumOff val="50000"/>
                </a:prstClr>
              </a:buClr>
              <a:defRPr/>
            </a:pPr>
            <a:r>
              <a:rPr lang="en-US" sz="1400" dirty="0">
                <a:solidFill>
                  <a:srgbClr val="626469"/>
                </a:solidFill>
                <a:cs typeface="Arial"/>
              </a:rPr>
              <a:t>Education level has 3 categories.</a:t>
            </a:r>
          </a:p>
        </p:txBody>
      </p:sp>
      <p:sp>
        <p:nvSpPr>
          <p:cNvPr id="33" name="Rectangle 32">
            <a:extLst>
              <a:ext uri="{FF2B5EF4-FFF2-40B4-BE49-F238E27FC236}">
                <a16:creationId xmlns:a16="http://schemas.microsoft.com/office/drawing/2014/main" id="{35343879-D921-42C4-BC95-C9ACB9CC2D00}"/>
              </a:ext>
            </a:extLst>
          </p:cNvPr>
          <p:cNvSpPr/>
          <p:nvPr/>
        </p:nvSpPr>
        <p:spPr>
          <a:xfrm>
            <a:off x="7029487" y="708683"/>
            <a:ext cx="1803639" cy="523220"/>
          </a:xfrm>
          <a:prstGeom prst="rect">
            <a:avLst/>
          </a:prstGeom>
        </p:spPr>
        <p:txBody>
          <a:bodyPr wrap="square">
            <a:spAutoFit/>
          </a:bodyPr>
          <a:lstStyle/>
          <a:p>
            <a:pPr lvl="0" defTabSz="457200">
              <a:buClr>
                <a:prstClr val="black">
                  <a:lumMod val="50000"/>
                  <a:lumOff val="50000"/>
                </a:prstClr>
              </a:buClr>
              <a:defRPr/>
            </a:pPr>
            <a:r>
              <a:rPr lang="en-US" sz="1400" dirty="0">
                <a:solidFill>
                  <a:srgbClr val="626469"/>
                </a:solidFill>
                <a:cs typeface="Arial"/>
              </a:rPr>
              <a:t>Employees come from 27 cities</a:t>
            </a:r>
          </a:p>
        </p:txBody>
      </p:sp>
      <p:sp>
        <p:nvSpPr>
          <p:cNvPr id="34" name="Rectangle 33">
            <a:extLst>
              <a:ext uri="{FF2B5EF4-FFF2-40B4-BE49-F238E27FC236}">
                <a16:creationId xmlns:a16="http://schemas.microsoft.com/office/drawing/2014/main" id="{920D3E8C-87C8-4D52-A19A-93B6041D8492}"/>
              </a:ext>
            </a:extLst>
          </p:cNvPr>
          <p:cNvSpPr/>
          <p:nvPr/>
        </p:nvSpPr>
        <p:spPr>
          <a:xfrm>
            <a:off x="3355553" y="3392016"/>
            <a:ext cx="1803639" cy="523220"/>
          </a:xfrm>
          <a:prstGeom prst="rect">
            <a:avLst/>
          </a:prstGeom>
        </p:spPr>
        <p:txBody>
          <a:bodyPr wrap="square">
            <a:spAutoFit/>
          </a:bodyPr>
          <a:lstStyle/>
          <a:p>
            <a:pPr lvl="0" defTabSz="457200">
              <a:buClr>
                <a:prstClr val="black">
                  <a:lumMod val="50000"/>
                  <a:lumOff val="50000"/>
                </a:prstClr>
              </a:buClr>
              <a:defRPr/>
            </a:pPr>
            <a:r>
              <a:rPr lang="en-US" sz="1400" dirty="0">
                <a:solidFill>
                  <a:srgbClr val="626469"/>
                </a:solidFill>
                <a:cs typeface="Arial"/>
              </a:rPr>
              <a:t>Designations have 5 levels</a:t>
            </a:r>
          </a:p>
        </p:txBody>
      </p:sp>
      <p:sp>
        <p:nvSpPr>
          <p:cNvPr id="37" name="Rectangle 36">
            <a:extLst>
              <a:ext uri="{FF2B5EF4-FFF2-40B4-BE49-F238E27FC236}">
                <a16:creationId xmlns:a16="http://schemas.microsoft.com/office/drawing/2014/main" id="{0F81EB22-60C9-4D64-97C2-8C0A9C7BBDF1}"/>
              </a:ext>
            </a:extLst>
          </p:cNvPr>
          <p:cNvSpPr/>
          <p:nvPr/>
        </p:nvSpPr>
        <p:spPr>
          <a:xfrm>
            <a:off x="6975879" y="3193780"/>
            <a:ext cx="1803639" cy="523220"/>
          </a:xfrm>
          <a:prstGeom prst="rect">
            <a:avLst/>
          </a:prstGeom>
        </p:spPr>
        <p:txBody>
          <a:bodyPr wrap="square">
            <a:spAutoFit/>
          </a:bodyPr>
          <a:lstStyle/>
          <a:p>
            <a:pPr lvl="0" defTabSz="457200">
              <a:buClr>
                <a:prstClr val="black">
                  <a:lumMod val="50000"/>
                  <a:lumOff val="50000"/>
                </a:prstClr>
              </a:buClr>
              <a:defRPr/>
            </a:pPr>
            <a:r>
              <a:rPr lang="en-US" sz="1400" dirty="0">
                <a:solidFill>
                  <a:srgbClr val="626469"/>
                </a:solidFill>
                <a:cs typeface="Arial"/>
              </a:rPr>
              <a:t>Quarterly rating have 4 levels</a:t>
            </a:r>
          </a:p>
        </p:txBody>
      </p:sp>
    </p:spTree>
    <p:extLst>
      <p:ext uri="{BB962C8B-B14F-4D97-AF65-F5344CB8AC3E}">
        <p14:creationId xmlns:p14="http://schemas.microsoft.com/office/powerpoint/2010/main" val="64796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9" grpId="0"/>
      <p:bldP spid="40" grpId="0"/>
      <p:bldP spid="32" grpId="0"/>
      <p:bldP spid="33" grpId="0"/>
      <p:bldP spid="34"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4" name="Rectangle 23">
            <a:extLst>
              <a:ext uri="{FF2B5EF4-FFF2-40B4-BE49-F238E27FC236}">
                <a16:creationId xmlns:a16="http://schemas.microsoft.com/office/drawing/2014/main" id="{68D46CB8-0B31-48BA-9D12-D5B9504C231F}"/>
              </a:ext>
            </a:extLst>
          </p:cNvPr>
          <p:cNvSpPr/>
          <p:nvPr/>
        </p:nvSpPr>
        <p:spPr>
          <a:xfrm>
            <a:off x="258453" y="1163864"/>
            <a:ext cx="7730897" cy="4185761"/>
          </a:xfrm>
          <a:prstGeom prst="rect">
            <a:avLst/>
          </a:prstGeom>
        </p:spPr>
        <p:txBody>
          <a:bodyPr wrap="square">
            <a:spAutoFit/>
          </a:bodyPr>
          <a:lstStyle/>
          <a:p>
            <a:pPr marL="342900" lvl="0" indent="-342900" defTabSz="457200">
              <a:buClr>
                <a:prstClr val="black">
                  <a:lumMod val="50000"/>
                  <a:lumOff val="50000"/>
                </a:prstClr>
              </a:buClr>
              <a:buFont typeface="Arial" panose="020B0604020202020204" pitchFamily="34" charset="0"/>
              <a:buChar char="•"/>
              <a:defRPr/>
            </a:pPr>
            <a:r>
              <a:rPr lang="en-US" altLang="zh-TW" sz="1400" b="1" dirty="0">
                <a:solidFill>
                  <a:srgbClr val="626469"/>
                </a:solidFill>
                <a:cs typeface="Arial"/>
              </a:rPr>
              <a:t>Resign (Target Variable) : </a:t>
            </a:r>
            <a:r>
              <a:rPr lang="en-US" altLang="zh-TW" sz="1400" dirty="0">
                <a:solidFill>
                  <a:srgbClr val="626469"/>
                </a:solidFill>
                <a:cs typeface="Arial"/>
              </a:rPr>
              <a:t>Derived from the Last Working Date</a:t>
            </a:r>
            <a:endParaRPr lang="en-US" altLang="zh-TW" sz="1400" b="1" dirty="0">
              <a:solidFill>
                <a:srgbClr val="626469"/>
              </a:solidFill>
              <a:cs typeface="Arial"/>
            </a:endParaRPr>
          </a:p>
          <a:p>
            <a:pPr marL="342900" lvl="0" indent="-342900" defTabSz="457200">
              <a:buClr>
                <a:prstClr val="black">
                  <a:lumMod val="50000"/>
                  <a:lumOff val="50000"/>
                </a:prstClr>
              </a:buClr>
              <a:buFont typeface="Arial" panose="020B0604020202020204" pitchFamily="34" charset="0"/>
              <a:buChar char="•"/>
              <a:defRPr/>
            </a:pPr>
            <a:endParaRPr lang="en-US" altLang="zh-TW" sz="1400" b="1" dirty="0">
              <a:solidFill>
                <a:srgbClr val="626469"/>
              </a:solidFill>
              <a:cs typeface="Arial"/>
            </a:endParaRPr>
          </a:p>
          <a:p>
            <a:pPr marL="342900" lvl="0" indent="-342900" defTabSz="457200">
              <a:buClr>
                <a:prstClr val="black">
                  <a:lumMod val="50000"/>
                  <a:lumOff val="50000"/>
                </a:prstClr>
              </a:buClr>
              <a:buFont typeface="Arial" panose="020B0604020202020204" pitchFamily="34" charset="0"/>
              <a:buChar char="•"/>
              <a:defRPr/>
            </a:pPr>
            <a:r>
              <a:rPr lang="en-US" altLang="zh-TW" sz="1400" b="1" dirty="0">
                <a:solidFill>
                  <a:srgbClr val="626469"/>
                </a:solidFill>
                <a:cs typeface="Arial"/>
              </a:rPr>
              <a:t>Retention Years : </a:t>
            </a:r>
            <a:r>
              <a:rPr lang="en-US" altLang="zh-TW" sz="1400" dirty="0">
                <a:solidFill>
                  <a:srgbClr val="626469"/>
                </a:solidFill>
                <a:cs typeface="Arial"/>
              </a:rPr>
              <a:t>Derived from features – Date of Joining, Last Working Date and Latest Reporting Date</a:t>
            </a:r>
          </a:p>
          <a:p>
            <a:pPr marL="342900" lvl="0" indent="-342900" defTabSz="457200">
              <a:buClr>
                <a:prstClr val="black">
                  <a:lumMod val="50000"/>
                  <a:lumOff val="50000"/>
                </a:prstClr>
              </a:buClr>
              <a:buFont typeface="Arial" panose="020B0604020202020204" pitchFamily="34" charset="0"/>
              <a:buChar char="•"/>
              <a:defRPr/>
            </a:pPr>
            <a:endParaRPr lang="en-US" altLang="zh-TW" sz="1400" b="1" dirty="0">
              <a:solidFill>
                <a:srgbClr val="626469"/>
              </a:solidFill>
              <a:cs typeface="Arial"/>
            </a:endParaRPr>
          </a:p>
          <a:p>
            <a:pPr marL="342900" lvl="0" indent="-342900" defTabSz="457200">
              <a:buClr>
                <a:prstClr val="black">
                  <a:lumMod val="50000"/>
                  <a:lumOff val="50000"/>
                </a:prstClr>
              </a:buClr>
              <a:buFont typeface="Arial" panose="020B0604020202020204" pitchFamily="34" charset="0"/>
              <a:buChar char="•"/>
              <a:defRPr/>
            </a:pPr>
            <a:r>
              <a:rPr lang="en-US" altLang="zh-TW" sz="1400" b="1" dirty="0">
                <a:solidFill>
                  <a:srgbClr val="626469"/>
                </a:solidFill>
                <a:cs typeface="Arial"/>
              </a:rPr>
              <a:t>Promotion : </a:t>
            </a:r>
            <a:r>
              <a:rPr lang="en-US" altLang="zh-TW" sz="1400" dirty="0">
                <a:solidFill>
                  <a:srgbClr val="626469"/>
                </a:solidFill>
                <a:cs typeface="Arial"/>
              </a:rPr>
              <a:t>Derived from the difference in the Joining Designation and the Designation at the latest Reporting Date</a:t>
            </a:r>
          </a:p>
          <a:p>
            <a:pPr marL="342900" lvl="0" indent="-342900" defTabSz="457200">
              <a:buClr>
                <a:prstClr val="black">
                  <a:lumMod val="50000"/>
                  <a:lumOff val="50000"/>
                </a:prstClr>
              </a:buClr>
              <a:buFont typeface="Arial" panose="020B0604020202020204" pitchFamily="34" charset="0"/>
              <a:buChar char="•"/>
              <a:defRPr/>
            </a:pPr>
            <a:endParaRPr lang="en-US" altLang="zh-TW" sz="1400" dirty="0">
              <a:solidFill>
                <a:srgbClr val="626469"/>
              </a:solidFill>
              <a:cs typeface="Arial"/>
            </a:endParaRPr>
          </a:p>
          <a:p>
            <a:pPr marL="342900" lvl="0" indent="-342900" defTabSz="457200">
              <a:buClr>
                <a:prstClr val="black">
                  <a:lumMod val="50000"/>
                  <a:lumOff val="50000"/>
                </a:prstClr>
              </a:buClr>
              <a:buFont typeface="Arial" panose="020B0604020202020204" pitchFamily="34" charset="0"/>
              <a:buChar char="•"/>
              <a:defRPr/>
            </a:pPr>
            <a:r>
              <a:rPr lang="en-US" altLang="zh-TW" sz="1400" b="1" dirty="0">
                <a:solidFill>
                  <a:srgbClr val="626469"/>
                </a:solidFill>
                <a:cs typeface="Arial"/>
              </a:rPr>
              <a:t>Hike% : </a:t>
            </a:r>
            <a:r>
              <a:rPr lang="en-US" altLang="zh-TW" sz="1400" dirty="0">
                <a:solidFill>
                  <a:srgbClr val="626469"/>
                </a:solidFill>
                <a:cs typeface="Arial"/>
              </a:rPr>
              <a:t>Derived from the salary changes across all the reporting dates corresponding to each Employee</a:t>
            </a:r>
          </a:p>
          <a:p>
            <a:pPr marL="342900" lvl="0" indent="-342900" defTabSz="457200">
              <a:buClr>
                <a:prstClr val="black">
                  <a:lumMod val="50000"/>
                  <a:lumOff val="50000"/>
                </a:prstClr>
              </a:buClr>
              <a:buFont typeface="Arial" panose="020B0604020202020204" pitchFamily="34" charset="0"/>
              <a:buChar char="•"/>
              <a:defRPr/>
            </a:pPr>
            <a:endParaRPr lang="en-US" altLang="zh-TW" sz="1400" dirty="0">
              <a:solidFill>
                <a:srgbClr val="626469"/>
              </a:solidFill>
              <a:cs typeface="Arial"/>
            </a:endParaRPr>
          </a:p>
          <a:p>
            <a:pPr marL="342900" lvl="0" indent="-342900" defTabSz="457200">
              <a:buClr>
                <a:prstClr val="black">
                  <a:lumMod val="50000"/>
                  <a:lumOff val="50000"/>
                </a:prstClr>
              </a:buClr>
              <a:buFont typeface="Arial" panose="020B0604020202020204" pitchFamily="34" charset="0"/>
              <a:buChar char="•"/>
              <a:defRPr/>
            </a:pPr>
            <a:r>
              <a:rPr lang="en-IN" altLang="zh-TW" sz="1400" b="1" dirty="0">
                <a:solidFill>
                  <a:srgbClr val="626469"/>
                </a:solidFill>
                <a:cs typeface="Arial"/>
              </a:rPr>
              <a:t>For each employee </a:t>
            </a:r>
            <a:r>
              <a:rPr lang="en-IN" altLang="zh-TW" sz="1400" dirty="0">
                <a:solidFill>
                  <a:srgbClr val="626469"/>
                </a:solidFill>
                <a:cs typeface="Arial"/>
              </a:rPr>
              <a:t>it is possible to derive the change in </a:t>
            </a:r>
            <a:r>
              <a:rPr lang="en-IN" altLang="zh-TW" sz="1400" b="1" dirty="0">
                <a:solidFill>
                  <a:srgbClr val="626469"/>
                </a:solidFill>
                <a:cs typeface="Arial"/>
              </a:rPr>
              <a:t>designation</a:t>
            </a:r>
            <a:r>
              <a:rPr lang="en-IN" altLang="zh-TW" sz="1400" dirty="0">
                <a:solidFill>
                  <a:srgbClr val="626469"/>
                </a:solidFill>
                <a:cs typeface="Arial"/>
              </a:rPr>
              <a:t> and </a:t>
            </a:r>
            <a:r>
              <a:rPr lang="en-IN" altLang="zh-TW" sz="1400" b="1" dirty="0">
                <a:solidFill>
                  <a:srgbClr val="626469"/>
                </a:solidFill>
                <a:cs typeface="Arial"/>
              </a:rPr>
              <a:t>salary</a:t>
            </a:r>
            <a:r>
              <a:rPr lang="en-IN" altLang="zh-TW" sz="1400" dirty="0">
                <a:solidFill>
                  <a:srgbClr val="626469"/>
                </a:solidFill>
                <a:cs typeface="Arial"/>
              </a:rPr>
              <a:t> in 1 appraisal cycle by comparing </a:t>
            </a:r>
            <a:r>
              <a:rPr lang="en-IN" altLang="zh-TW" sz="1400" b="1" dirty="0">
                <a:solidFill>
                  <a:srgbClr val="626469"/>
                </a:solidFill>
                <a:cs typeface="Arial"/>
              </a:rPr>
              <a:t>2016 and 2017 </a:t>
            </a:r>
            <a:r>
              <a:rPr lang="en-IN" altLang="zh-TW" sz="1400" dirty="0">
                <a:solidFill>
                  <a:srgbClr val="626469"/>
                </a:solidFill>
                <a:cs typeface="Arial"/>
              </a:rPr>
              <a:t>data ( around 12 months from date of joining)</a:t>
            </a:r>
            <a:endParaRPr lang="sv-SE" altLang="zh-TW" sz="1400" dirty="0">
              <a:solidFill>
                <a:srgbClr val="626469"/>
              </a:solidFill>
              <a:cs typeface="Arial"/>
            </a:endParaRPr>
          </a:p>
          <a:p>
            <a:pPr marL="342900" lvl="0" indent="-342900" defTabSz="457200">
              <a:buClr>
                <a:prstClr val="black">
                  <a:lumMod val="50000"/>
                  <a:lumOff val="50000"/>
                </a:prstClr>
              </a:buClr>
              <a:buFont typeface="Arial" panose="020B0604020202020204" pitchFamily="34" charset="0"/>
              <a:buChar char="•"/>
              <a:defRPr/>
            </a:pPr>
            <a:endParaRPr lang="sv-SE" altLang="zh-TW" sz="1400" b="1" dirty="0">
              <a:solidFill>
                <a:srgbClr val="626469"/>
              </a:solidFill>
              <a:cs typeface="Arial"/>
            </a:endParaRPr>
          </a:p>
          <a:p>
            <a:pPr marL="342900" lvl="0" indent="-342900" defTabSz="457200">
              <a:buClr>
                <a:prstClr val="black">
                  <a:lumMod val="50000"/>
                  <a:lumOff val="50000"/>
                </a:prstClr>
              </a:buClr>
              <a:buFont typeface="Arial" panose="020B0604020202020204" pitchFamily="34" charset="0"/>
              <a:buChar char="•"/>
              <a:defRPr/>
            </a:pPr>
            <a:r>
              <a:rPr lang="en-IN" altLang="zh-TW" sz="1400" b="1" dirty="0">
                <a:solidFill>
                  <a:srgbClr val="626469"/>
                </a:solidFill>
                <a:cs typeface="Arial"/>
              </a:rPr>
              <a:t>Quarter : </a:t>
            </a:r>
            <a:r>
              <a:rPr lang="en-IN" altLang="zh-TW" sz="1400" dirty="0">
                <a:solidFill>
                  <a:srgbClr val="626469"/>
                </a:solidFill>
                <a:cs typeface="Arial"/>
              </a:rPr>
              <a:t>As quarterly rating is changing for each employee, we have created 8 quarters per employee ( 4 quarters in 2016 and 4 quarters in 2017) to understand the rating change trend.</a:t>
            </a:r>
          </a:p>
          <a:p>
            <a:pPr marL="342900" lvl="0" indent="-342900" defTabSz="457200">
              <a:buClr>
                <a:prstClr val="black">
                  <a:lumMod val="50000"/>
                  <a:lumOff val="50000"/>
                </a:prstClr>
              </a:buClr>
              <a:buFont typeface="+mj-lt"/>
              <a:buAutoNum type="arabicPeriod"/>
              <a:defRPr/>
            </a:pPr>
            <a:endParaRPr lang="en-IN" altLang="zh-TW" sz="1400" dirty="0">
              <a:solidFill>
                <a:srgbClr val="626469"/>
              </a:solidFill>
              <a:cs typeface="Arial"/>
            </a:endParaRPr>
          </a:p>
          <a:p>
            <a:pPr marL="171450" lvl="0" indent="-171450" defTabSz="457200">
              <a:buClr>
                <a:prstClr val="black">
                  <a:lumMod val="50000"/>
                  <a:lumOff val="50000"/>
                </a:prstClr>
              </a:buClr>
              <a:buFont typeface="Arial" panose="020B0604020202020204" pitchFamily="34" charset="0"/>
              <a:buChar char="•"/>
              <a:defRPr/>
            </a:pPr>
            <a:endParaRPr lang="en-IN" altLang="zh-TW" sz="1400" dirty="0">
              <a:solidFill>
                <a:srgbClr val="626469"/>
              </a:solidFill>
              <a:cs typeface="Arial"/>
            </a:endParaRPr>
          </a:p>
        </p:txBody>
      </p:sp>
      <p:sp>
        <p:nvSpPr>
          <p:cNvPr id="28" name="Rounded Rectangle 52">
            <a:extLst>
              <a:ext uri="{FF2B5EF4-FFF2-40B4-BE49-F238E27FC236}">
                <a16:creationId xmlns:a16="http://schemas.microsoft.com/office/drawing/2014/main" id="{9FA12DE6-5B59-C245-B77E-536C950CE9E1}"/>
              </a:ext>
            </a:extLst>
          </p:cNvPr>
          <p:cNvSpPr/>
          <p:nvPr/>
        </p:nvSpPr>
        <p:spPr>
          <a:xfrm>
            <a:off x="196649" y="677221"/>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Data Extraction</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11884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4" name="Rectangle 23">
            <a:extLst>
              <a:ext uri="{FF2B5EF4-FFF2-40B4-BE49-F238E27FC236}">
                <a16:creationId xmlns:a16="http://schemas.microsoft.com/office/drawing/2014/main" id="{68D46CB8-0B31-48BA-9D12-D5B9504C231F}"/>
              </a:ext>
            </a:extLst>
          </p:cNvPr>
          <p:cNvSpPr/>
          <p:nvPr/>
        </p:nvSpPr>
        <p:spPr>
          <a:xfrm>
            <a:off x="258453" y="1163864"/>
            <a:ext cx="7730897" cy="2462213"/>
          </a:xfrm>
          <a:prstGeom prst="rect">
            <a:avLst/>
          </a:prstGeom>
        </p:spPr>
        <p:txBody>
          <a:bodyPr wrap="square">
            <a:spAutoFit/>
          </a:bodyPr>
          <a:lstStyle/>
          <a:p>
            <a:pPr marL="285750" lvl="0" indent="-2857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Total business value also varies with each quarter.  We have extracted the change in total business value for each employees to understand their </a:t>
            </a:r>
            <a:r>
              <a:rPr lang="en-IN" altLang="zh-TW" sz="1400" b="1" dirty="0">
                <a:solidFill>
                  <a:srgbClr val="626469"/>
                </a:solidFill>
                <a:cs typeface="Arial"/>
              </a:rPr>
              <a:t>sales performance</a:t>
            </a:r>
            <a:r>
              <a:rPr lang="en-IN" altLang="zh-TW" sz="1400" dirty="0">
                <a:solidFill>
                  <a:srgbClr val="626469"/>
                </a:solidFill>
                <a:cs typeface="Arial"/>
              </a:rPr>
              <a:t>.</a:t>
            </a:r>
          </a:p>
          <a:p>
            <a:pPr marL="342900" lvl="0" indent="-342900" defTabSz="457200">
              <a:buClr>
                <a:prstClr val="black">
                  <a:lumMod val="50000"/>
                  <a:lumOff val="50000"/>
                </a:prstClr>
              </a:buClr>
              <a:buFont typeface="Arial" panose="020B0604020202020204" pitchFamily="34" charset="0"/>
              <a:buChar char="•"/>
              <a:defRPr/>
            </a:pPr>
            <a:endParaRPr lang="en-IN" altLang="zh-TW" sz="1400" dirty="0">
              <a:solidFill>
                <a:srgbClr val="626469"/>
              </a:solidFill>
              <a:cs typeface="Arial"/>
            </a:endParaRPr>
          </a:p>
          <a:p>
            <a:pPr marL="285750" lvl="0" indent="-2857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New features added </a:t>
            </a:r>
            <a:r>
              <a:rPr lang="en-IN" altLang="zh-TW" sz="1400" b="1" i="1" dirty="0" err="1">
                <a:solidFill>
                  <a:srgbClr val="626469"/>
                </a:solidFill>
                <a:cs typeface="Arial"/>
              </a:rPr>
              <a:t>Salary_change</a:t>
            </a:r>
            <a:r>
              <a:rPr lang="en-IN" altLang="zh-TW" sz="1400" b="1" i="1" dirty="0">
                <a:solidFill>
                  <a:srgbClr val="626469"/>
                </a:solidFill>
                <a:cs typeface="Arial"/>
              </a:rPr>
              <a:t>, </a:t>
            </a:r>
            <a:r>
              <a:rPr lang="en-IN" altLang="zh-TW" sz="1400" b="1" i="1" dirty="0" err="1">
                <a:solidFill>
                  <a:srgbClr val="626469"/>
                </a:solidFill>
                <a:cs typeface="Arial"/>
              </a:rPr>
              <a:t>Designation_change</a:t>
            </a:r>
            <a:r>
              <a:rPr lang="en-IN" altLang="zh-TW" sz="1400" b="1" i="1" dirty="0">
                <a:solidFill>
                  <a:srgbClr val="626469"/>
                </a:solidFill>
                <a:cs typeface="Arial"/>
              </a:rPr>
              <a:t>, </a:t>
            </a:r>
            <a:r>
              <a:rPr lang="en-IN" altLang="zh-TW" sz="1400" b="1" i="1" dirty="0" err="1">
                <a:solidFill>
                  <a:srgbClr val="626469"/>
                </a:solidFill>
                <a:cs typeface="Arial"/>
              </a:rPr>
              <a:t>TotalBusinessValue_change</a:t>
            </a:r>
            <a:r>
              <a:rPr lang="en-IN" altLang="zh-TW" sz="1400" b="1" i="1" dirty="0">
                <a:solidFill>
                  <a:srgbClr val="626469"/>
                </a:solidFill>
                <a:cs typeface="Arial"/>
              </a:rPr>
              <a:t>, </a:t>
            </a:r>
            <a:r>
              <a:rPr lang="en-IN" altLang="zh-TW" sz="1400" b="1" i="1" dirty="0" err="1">
                <a:solidFill>
                  <a:srgbClr val="626469"/>
                </a:solidFill>
                <a:cs typeface="Arial"/>
              </a:rPr>
              <a:t>QuarterlyRating_change</a:t>
            </a:r>
            <a:r>
              <a:rPr lang="en-IN" altLang="zh-TW" sz="1400" b="1" i="1" dirty="0">
                <a:solidFill>
                  <a:srgbClr val="626469"/>
                </a:solidFill>
                <a:cs typeface="Arial"/>
              </a:rPr>
              <a:t>, </a:t>
            </a:r>
          </a:p>
          <a:p>
            <a:pPr marL="342900" lvl="0" indent="-342900" defTabSz="457200">
              <a:buClr>
                <a:prstClr val="black">
                  <a:lumMod val="50000"/>
                  <a:lumOff val="50000"/>
                </a:prstClr>
              </a:buClr>
              <a:buFont typeface="Arial" panose="020B0604020202020204" pitchFamily="34" charset="0"/>
              <a:buChar char="•"/>
              <a:defRPr/>
            </a:pPr>
            <a:endParaRPr lang="en-IN" altLang="zh-TW" sz="1400" b="1" i="1" dirty="0">
              <a:solidFill>
                <a:srgbClr val="626469"/>
              </a:solidFill>
              <a:cs typeface="Arial"/>
            </a:endParaRPr>
          </a:p>
          <a:p>
            <a:pPr marL="285750" lvl="0" indent="-285750" defTabSz="457200">
              <a:buClr>
                <a:prstClr val="black">
                  <a:lumMod val="50000"/>
                  <a:lumOff val="50000"/>
                </a:prstClr>
              </a:buClr>
              <a:buFont typeface="Arial" panose="020B0604020202020204" pitchFamily="34" charset="0"/>
              <a:buChar char="•"/>
              <a:defRPr/>
            </a:pPr>
            <a:r>
              <a:rPr lang="en-IN" altLang="zh-TW" sz="1400" b="1" i="1" dirty="0">
                <a:solidFill>
                  <a:srgbClr val="626469"/>
                </a:solidFill>
                <a:cs typeface="Arial"/>
              </a:rPr>
              <a:t>Year &amp; Month columns </a:t>
            </a:r>
            <a:r>
              <a:rPr lang="en-IN" altLang="zh-TW" sz="1400" dirty="0">
                <a:solidFill>
                  <a:srgbClr val="626469"/>
                </a:solidFill>
                <a:cs typeface="Arial"/>
              </a:rPr>
              <a:t>are derived corresponding to the Date columns</a:t>
            </a:r>
          </a:p>
          <a:p>
            <a:pPr marL="342900" lvl="0" indent="-342900" defTabSz="457200">
              <a:buClr>
                <a:prstClr val="black">
                  <a:lumMod val="50000"/>
                  <a:lumOff val="50000"/>
                </a:prstClr>
              </a:buClr>
              <a:buFont typeface="Arial" panose="020B0604020202020204" pitchFamily="34" charset="0"/>
              <a:buChar char="•"/>
              <a:defRPr/>
            </a:pPr>
            <a:endParaRPr lang="en-IN" altLang="zh-TW" sz="1400" dirty="0">
              <a:solidFill>
                <a:srgbClr val="626469"/>
              </a:solidFill>
              <a:cs typeface="Arial"/>
            </a:endParaRPr>
          </a:p>
          <a:p>
            <a:pPr marL="285750" lvl="0" indent="-285750" defTabSz="457200">
              <a:buClr>
                <a:prstClr val="black">
                  <a:lumMod val="50000"/>
                  <a:lumOff val="50000"/>
                </a:prstClr>
              </a:buClr>
              <a:buFont typeface="Arial" panose="020B0604020202020204" pitchFamily="34" charset="0"/>
              <a:buChar char="•"/>
              <a:defRPr/>
            </a:pPr>
            <a:r>
              <a:rPr lang="en-IN" altLang="zh-TW" sz="1400" b="1" dirty="0" err="1">
                <a:solidFill>
                  <a:srgbClr val="626469"/>
                </a:solidFill>
                <a:cs typeface="Arial"/>
              </a:rPr>
              <a:t>BinnedSalary</a:t>
            </a:r>
            <a:r>
              <a:rPr lang="en-IN" altLang="zh-TW" sz="1400" b="1" dirty="0">
                <a:solidFill>
                  <a:srgbClr val="626469"/>
                </a:solidFill>
                <a:cs typeface="Arial"/>
              </a:rPr>
              <a:t> and </a:t>
            </a:r>
            <a:r>
              <a:rPr lang="en-IN" altLang="zh-TW" sz="1400" b="1" dirty="0" err="1">
                <a:solidFill>
                  <a:srgbClr val="626469"/>
                </a:solidFill>
                <a:cs typeface="Arial"/>
              </a:rPr>
              <a:t>BinnedAge</a:t>
            </a:r>
            <a:r>
              <a:rPr lang="en-IN" altLang="zh-TW" sz="1400" b="1" dirty="0">
                <a:solidFill>
                  <a:srgbClr val="626469"/>
                </a:solidFill>
                <a:cs typeface="Arial"/>
              </a:rPr>
              <a:t> </a:t>
            </a:r>
            <a:r>
              <a:rPr lang="en-IN" altLang="zh-TW" sz="1400" dirty="0">
                <a:solidFill>
                  <a:srgbClr val="626469"/>
                </a:solidFill>
                <a:cs typeface="Arial"/>
              </a:rPr>
              <a:t>columns are derived from binning the Salary and Age columns.</a:t>
            </a:r>
          </a:p>
          <a:p>
            <a:pPr lvl="0" defTabSz="457200">
              <a:buClr>
                <a:prstClr val="black">
                  <a:lumMod val="50000"/>
                  <a:lumOff val="50000"/>
                </a:prstClr>
              </a:buClr>
              <a:defRPr/>
            </a:pPr>
            <a:endParaRPr lang="sv-SE" altLang="zh-TW" sz="1400" dirty="0">
              <a:solidFill>
                <a:srgbClr val="626469"/>
              </a:solidFill>
              <a:cs typeface="Arial"/>
            </a:endParaRPr>
          </a:p>
        </p:txBody>
      </p:sp>
      <p:sp>
        <p:nvSpPr>
          <p:cNvPr id="28" name="Rounded Rectangle 52">
            <a:extLst>
              <a:ext uri="{FF2B5EF4-FFF2-40B4-BE49-F238E27FC236}">
                <a16:creationId xmlns:a16="http://schemas.microsoft.com/office/drawing/2014/main" id="{9FA12DE6-5B59-C245-B77E-536C950CE9E1}"/>
              </a:ext>
            </a:extLst>
          </p:cNvPr>
          <p:cNvSpPr/>
          <p:nvPr/>
        </p:nvSpPr>
        <p:spPr>
          <a:xfrm>
            <a:off x="196649" y="677221"/>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Data Extraction</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21315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5DF0E23-97C6-4EA8-955D-3BB4F65120AC}"/>
              </a:ext>
            </a:extLst>
          </p:cNvPr>
          <p:cNvPicPr>
            <a:picLocks noChangeAspect="1"/>
          </p:cNvPicPr>
          <p:nvPr/>
        </p:nvPicPr>
        <p:blipFill>
          <a:blip r:embed="rId3"/>
          <a:stretch>
            <a:fillRect/>
          </a:stretch>
        </p:blipFill>
        <p:spPr>
          <a:xfrm>
            <a:off x="592263" y="903682"/>
            <a:ext cx="2554349" cy="1923597"/>
          </a:xfrm>
          <a:prstGeom prst="rect">
            <a:avLst/>
          </a:prstGeom>
        </p:spPr>
      </p:pic>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Evaluation</a:t>
              </a:r>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marL="0" marR="0" lvl="0" indent="0" algn="ctr" defTabSz="466725"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marL="0" marR="0" lvl="0" indent="0" algn="l" defTabSz="466725"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marL="0" marR="0" lvl="0" indent="0" algn="l" defTabSz="466725"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Business Understanding</a:t>
              </a: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marL="0" marR="0" lvl="0" indent="0" algn="ctr" defTabSz="466725"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Modeling</a:t>
              </a: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mn-cs"/>
                </a:rPr>
                <a:t>Data Understanding</a:t>
              </a: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marL="0" marR="0" lvl="0" indent="0" algn="l" defTabSz="466725"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Data Preparation</a:t>
              </a:r>
            </a:p>
          </p:txBody>
        </p:sp>
      </p:grpSp>
      <p:sp>
        <p:nvSpPr>
          <p:cNvPr id="24" name="TextBox 23">
            <a:extLst>
              <a:ext uri="{FF2B5EF4-FFF2-40B4-BE49-F238E27FC236}">
                <a16:creationId xmlns:a16="http://schemas.microsoft.com/office/drawing/2014/main" id="{62812A7F-FA48-4B12-9981-D79CAFFBBC36}"/>
              </a:ext>
            </a:extLst>
          </p:cNvPr>
          <p:cNvSpPr txBox="1"/>
          <p:nvPr/>
        </p:nvSpPr>
        <p:spPr>
          <a:xfrm>
            <a:off x="145736" y="488474"/>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Univariate analysis: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4765CFA3-0421-4256-B5CC-A7DC785D0414}"/>
              </a:ext>
            </a:extLst>
          </p:cNvPr>
          <p:cNvSpPr/>
          <p:nvPr/>
        </p:nvSpPr>
        <p:spPr>
          <a:xfrm>
            <a:off x="1459006" y="1592421"/>
            <a:ext cx="184224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kumimoji="0" lang="en-IN" altLang="zh-TW" sz="1200" b="0"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Maximum employees are rated as </a:t>
            </a:r>
            <a:r>
              <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1</a:t>
            </a:r>
          </a:p>
        </p:txBody>
      </p:sp>
      <p:pic>
        <p:nvPicPr>
          <p:cNvPr id="33" name="Picture 32">
            <a:extLst>
              <a:ext uri="{FF2B5EF4-FFF2-40B4-BE49-F238E27FC236}">
                <a16:creationId xmlns:a16="http://schemas.microsoft.com/office/drawing/2014/main" id="{10CFBDC5-976B-4AC9-8432-E93C8E58118F}"/>
              </a:ext>
            </a:extLst>
          </p:cNvPr>
          <p:cNvPicPr>
            <a:picLocks noChangeAspect="1"/>
          </p:cNvPicPr>
          <p:nvPr/>
        </p:nvPicPr>
        <p:blipFill>
          <a:blip r:embed="rId4"/>
          <a:stretch>
            <a:fillRect/>
          </a:stretch>
        </p:blipFill>
        <p:spPr>
          <a:xfrm>
            <a:off x="4872752" y="732832"/>
            <a:ext cx="2856225" cy="2195826"/>
          </a:xfrm>
          <a:prstGeom prst="rect">
            <a:avLst/>
          </a:prstGeom>
        </p:spPr>
      </p:pic>
      <p:sp>
        <p:nvSpPr>
          <p:cNvPr id="35" name="TextBox 34">
            <a:extLst>
              <a:ext uri="{FF2B5EF4-FFF2-40B4-BE49-F238E27FC236}">
                <a16:creationId xmlns:a16="http://schemas.microsoft.com/office/drawing/2014/main" id="{F7531782-E377-44BF-87B6-D195672E799D}"/>
              </a:ext>
            </a:extLst>
          </p:cNvPr>
          <p:cNvSpPr txBox="1"/>
          <p:nvPr/>
        </p:nvSpPr>
        <p:spPr>
          <a:xfrm>
            <a:off x="6300864" y="1206226"/>
            <a:ext cx="1544330" cy="646331"/>
          </a:xfrm>
          <a:prstGeom prst="rect">
            <a:avLst/>
          </a:prstGeom>
          <a:noFill/>
        </p:spPr>
        <p:txBody>
          <a:bodyPr wrap="square">
            <a:spAutoFit/>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kumimoji="0" lang="en-IN" altLang="zh-TW" sz="1200" b="0"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1616 have left and 765 are active : Attrition  of </a:t>
            </a:r>
            <a:r>
              <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67%</a:t>
            </a:r>
            <a:endParaRPr kumimoji="0" lang="en-IN" sz="1200" b="0" i="0" u="none" strike="noStrike" kern="1200" cap="none" spc="0" normalizeH="0" baseline="0" noProof="0" dirty="0">
              <a:ln>
                <a:noFill/>
              </a:ln>
              <a:solidFill>
                <a:prstClr val="black"/>
              </a:solidFill>
              <a:effectLst/>
              <a:uLnTx/>
              <a:uFillTx/>
              <a:latin typeface="Arial"/>
              <a:ea typeface="+mn-ea"/>
              <a:cs typeface="+mn-cs"/>
            </a:endParaRPr>
          </a:p>
        </p:txBody>
      </p:sp>
      <p:pic>
        <p:nvPicPr>
          <p:cNvPr id="37" name="Picture 36">
            <a:extLst>
              <a:ext uri="{FF2B5EF4-FFF2-40B4-BE49-F238E27FC236}">
                <a16:creationId xmlns:a16="http://schemas.microsoft.com/office/drawing/2014/main" id="{1000D976-4CA5-4855-8914-B30D77FCAB98}"/>
              </a:ext>
            </a:extLst>
          </p:cNvPr>
          <p:cNvPicPr>
            <a:picLocks noChangeAspect="1"/>
          </p:cNvPicPr>
          <p:nvPr/>
        </p:nvPicPr>
        <p:blipFill>
          <a:blip r:embed="rId5"/>
          <a:stretch>
            <a:fillRect/>
          </a:stretch>
        </p:blipFill>
        <p:spPr>
          <a:xfrm>
            <a:off x="507050" y="2932301"/>
            <a:ext cx="2759116" cy="2117942"/>
          </a:xfrm>
          <a:prstGeom prst="rect">
            <a:avLst/>
          </a:prstGeom>
        </p:spPr>
      </p:pic>
      <p:sp>
        <p:nvSpPr>
          <p:cNvPr id="38" name="TextBox 37">
            <a:extLst>
              <a:ext uri="{FF2B5EF4-FFF2-40B4-BE49-F238E27FC236}">
                <a16:creationId xmlns:a16="http://schemas.microsoft.com/office/drawing/2014/main" id="{EAE2EF2A-516B-474A-B115-29B560FD4995}"/>
              </a:ext>
            </a:extLst>
          </p:cNvPr>
          <p:cNvSpPr txBox="1"/>
          <p:nvPr/>
        </p:nvSpPr>
        <p:spPr>
          <a:xfrm>
            <a:off x="1909778" y="3715829"/>
            <a:ext cx="1222765" cy="461665"/>
          </a:xfrm>
          <a:prstGeom prst="rect">
            <a:avLst/>
          </a:prstGeom>
          <a:noFill/>
        </p:spPr>
        <p:txBody>
          <a:bodyPr wrap="square">
            <a:spAutoFit/>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kumimoji="0" lang="en-IN" altLang="zh-TW" sz="1200" b="0"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1404:977  (Male : Female)</a:t>
            </a:r>
            <a:endParaRPr kumimoji="0" lang="en-IN" sz="1200" b="0" i="0" u="none" strike="noStrike" kern="1200" cap="none" spc="0" normalizeH="0" baseline="0" noProof="0" dirty="0">
              <a:ln>
                <a:noFill/>
              </a:ln>
              <a:solidFill>
                <a:prstClr val="black"/>
              </a:solidFill>
              <a:effectLst/>
              <a:uLnTx/>
              <a:uFillTx/>
              <a:latin typeface="Arial"/>
              <a:ea typeface="+mn-ea"/>
              <a:cs typeface="+mn-cs"/>
            </a:endParaRPr>
          </a:p>
        </p:txBody>
      </p:sp>
      <p:pic>
        <p:nvPicPr>
          <p:cNvPr id="40" name="Picture 39">
            <a:extLst>
              <a:ext uri="{FF2B5EF4-FFF2-40B4-BE49-F238E27FC236}">
                <a16:creationId xmlns:a16="http://schemas.microsoft.com/office/drawing/2014/main" id="{8AD14EA2-03DF-4ECB-BCC4-DFB85ED1FB77}"/>
              </a:ext>
            </a:extLst>
          </p:cNvPr>
          <p:cNvPicPr>
            <a:picLocks noChangeAspect="1"/>
          </p:cNvPicPr>
          <p:nvPr/>
        </p:nvPicPr>
        <p:blipFill>
          <a:blip r:embed="rId6"/>
          <a:stretch>
            <a:fillRect/>
          </a:stretch>
        </p:blipFill>
        <p:spPr>
          <a:xfrm>
            <a:off x="4873669" y="2928658"/>
            <a:ext cx="2971525" cy="2099539"/>
          </a:xfrm>
          <a:prstGeom prst="rect">
            <a:avLst/>
          </a:prstGeom>
        </p:spPr>
      </p:pic>
      <p:sp>
        <p:nvSpPr>
          <p:cNvPr id="41" name="TextBox 40">
            <a:extLst>
              <a:ext uri="{FF2B5EF4-FFF2-40B4-BE49-F238E27FC236}">
                <a16:creationId xmlns:a16="http://schemas.microsoft.com/office/drawing/2014/main" id="{85222E63-10D3-40EA-B4D1-C5B9BD398077}"/>
              </a:ext>
            </a:extLst>
          </p:cNvPr>
          <p:cNvSpPr txBox="1"/>
          <p:nvPr/>
        </p:nvSpPr>
        <p:spPr>
          <a:xfrm>
            <a:off x="6496968" y="3529607"/>
            <a:ext cx="1222765" cy="830997"/>
          </a:xfrm>
          <a:prstGeom prst="rect">
            <a:avLst/>
          </a:prstGeom>
          <a:noFill/>
        </p:spPr>
        <p:txBody>
          <a:bodyPr wrap="square">
            <a:spAutoFit/>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kumimoji="0" lang="en-IN" altLang="zh-TW" sz="1200" b="0"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Employees are from different cities – fairly distributed</a:t>
            </a:r>
            <a:endParaRPr kumimoji="0" lang="en-IN"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186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38"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Evaluation</a:t>
              </a:r>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marL="0" marR="0" lvl="0" indent="0" algn="ctr" defTabSz="466725"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marL="0" marR="0" lvl="0" indent="0" algn="l" defTabSz="466725"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marL="0" marR="0" lvl="0" indent="0" algn="l" defTabSz="466725"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Business Understanding</a:t>
              </a: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marL="0" marR="0" lvl="0" indent="0" algn="ctr" defTabSz="466725"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Modeling</a:t>
              </a: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mn-cs"/>
                </a:rPr>
                <a:t>Data Understanding</a:t>
              </a: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marL="0" marR="0" lvl="0" indent="0" algn="l" defTabSz="466725" rtl="0" eaLnBrk="1" fontAlgn="auto" latinLnBrk="0" hangingPunct="1">
                <a:lnSpc>
                  <a:spcPct val="90000"/>
                </a:lnSpc>
                <a:spcBef>
                  <a:spcPct val="0"/>
                </a:spcBef>
                <a:spcAft>
                  <a:spcPct val="3500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Data Preparation</a:t>
              </a:r>
            </a:p>
          </p:txBody>
        </p:sp>
      </p:grpSp>
      <p:sp>
        <p:nvSpPr>
          <p:cNvPr id="24" name="TextBox 23">
            <a:extLst>
              <a:ext uri="{FF2B5EF4-FFF2-40B4-BE49-F238E27FC236}">
                <a16:creationId xmlns:a16="http://schemas.microsoft.com/office/drawing/2014/main" id="{D9B8A8AD-3166-4E59-8615-CB40C51FFAD1}"/>
              </a:ext>
            </a:extLst>
          </p:cNvPr>
          <p:cNvSpPr txBox="1"/>
          <p:nvPr/>
        </p:nvSpPr>
        <p:spPr>
          <a:xfrm>
            <a:off x="305425" y="481748"/>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Univariate analysis: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pic>
        <p:nvPicPr>
          <p:cNvPr id="32" name="Picture 31">
            <a:extLst>
              <a:ext uri="{FF2B5EF4-FFF2-40B4-BE49-F238E27FC236}">
                <a16:creationId xmlns:a16="http://schemas.microsoft.com/office/drawing/2014/main" id="{9E66B447-769D-4660-AEAC-67BADC357906}"/>
              </a:ext>
            </a:extLst>
          </p:cNvPr>
          <p:cNvPicPr>
            <a:picLocks noChangeAspect="1"/>
          </p:cNvPicPr>
          <p:nvPr/>
        </p:nvPicPr>
        <p:blipFill rotWithShape="1">
          <a:blip r:embed="rId3"/>
          <a:srcRect l="1" r="-1022"/>
          <a:stretch/>
        </p:blipFill>
        <p:spPr>
          <a:xfrm>
            <a:off x="515077" y="2981490"/>
            <a:ext cx="2958819" cy="2110160"/>
          </a:xfrm>
          <a:prstGeom prst="rect">
            <a:avLst/>
          </a:prstGeom>
        </p:spPr>
      </p:pic>
      <p:pic>
        <p:nvPicPr>
          <p:cNvPr id="36" name="Picture 35">
            <a:extLst>
              <a:ext uri="{FF2B5EF4-FFF2-40B4-BE49-F238E27FC236}">
                <a16:creationId xmlns:a16="http://schemas.microsoft.com/office/drawing/2014/main" id="{C64DA97C-CE0A-43EB-939A-11A9E31D58D7}"/>
              </a:ext>
            </a:extLst>
          </p:cNvPr>
          <p:cNvPicPr>
            <a:picLocks noChangeAspect="1"/>
          </p:cNvPicPr>
          <p:nvPr/>
        </p:nvPicPr>
        <p:blipFill rotWithShape="1">
          <a:blip r:embed="rId4"/>
          <a:srcRect r="51158"/>
          <a:stretch/>
        </p:blipFill>
        <p:spPr>
          <a:xfrm>
            <a:off x="512816" y="888996"/>
            <a:ext cx="2958819" cy="2092494"/>
          </a:xfrm>
          <a:prstGeom prst="rect">
            <a:avLst/>
          </a:prstGeom>
        </p:spPr>
      </p:pic>
      <p:sp>
        <p:nvSpPr>
          <p:cNvPr id="29" name="Rectangle 28">
            <a:extLst>
              <a:ext uri="{FF2B5EF4-FFF2-40B4-BE49-F238E27FC236}">
                <a16:creationId xmlns:a16="http://schemas.microsoft.com/office/drawing/2014/main" id="{05C906B8-F8D3-433E-95BF-5DADB03C7B06}"/>
              </a:ext>
            </a:extLst>
          </p:cNvPr>
          <p:cNvSpPr/>
          <p:nvPr/>
        </p:nvSpPr>
        <p:spPr>
          <a:xfrm>
            <a:off x="1520702" y="1061384"/>
            <a:ext cx="184224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kumimoji="0" lang="en-IN" altLang="zh-TW" sz="1200" b="0"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Maximum employees are junior category</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31" name="TextBox 30">
            <a:extLst>
              <a:ext uri="{FF2B5EF4-FFF2-40B4-BE49-F238E27FC236}">
                <a16:creationId xmlns:a16="http://schemas.microsoft.com/office/drawing/2014/main" id="{9299C8AA-73F7-4641-A39D-70537D87F989}"/>
              </a:ext>
            </a:extLst>
          </p:cNvPr>
          <p:cNvSpPr txBox="1"/>
          <p:nvPr/>
        </p:nvSpPr>
        <p:spPr>
          <a:xfrm>
            <a:off x="76198" y="1812168"/>
            <a:ext cx="678587" cy="215444"/>
          </a:xfrm>
          <a:prstGeom prst="rect">
            <a:avLst/>
          </a:prstGeom>
          <a:noFill/>
        </p:spPr>
        <p:txBody>
          <a:bodyPr wrap="square" rtlCol="0">
            <a:spAutoFit/>
          </a:bodyPr>
          <a:lstStyle/>
          <a:p>
            <a:r>
              <a:rPr lang="en-IN" sz="800" dirty="0"/>
              <a:t>Middle</a:t>
            </a:r>
          </a:p>
        </p:txBody>
      </p:sp>
      <p:sp>
        <p:nvSpPr>
          <p:cNvPr id="33" name="TextBox 32">
            <a:extLst>
              <a:ext uri="{FF2B5EF4-FFF2-40B4-BE49-F238E27FC236}">
                <a16:creationId xmlns:a16="http://schemas.microsoft.com/office/drawing/2014/main" id="{2DC9C11C-1411-4399-BCCE-BA7F59ADE24F}"/>
              </a:ext>
            </a:extLst>
          </p:cNvPr>
          <p:cNvSpPr txBox="1"/>
          <p:nvPr/>
        </p:nvSpPr>
        <p:spPr>
          <a:xfrm>
            <a:off x="72288" y="1189058"/>
            <a:ext cx="632621" cy="215444"/>
          </a:xfrm>
          <a:prstGeom prst="rect">
            <a:avLst/>
          </a:prstGeom>
          <a:noFill/>
        </p:spPr>
        <p:txBody>
          <a:bodyPr wrap="square" rtlCol="0">
            <a:spAutoFit/>
          </a:bodyPr>
          <a:lstStyle/>
          <a:p>
            <a:r>
              <a:rPr lang="en-IN" sz="800" dirty="0"/>
              <a:t>Senior</a:t>
            </a:r>
          </a:p>
        </p:txBody>
      </p:sp>
      <p:sp>
        <p:nvSpPr>
          <p:cNvPr id="35" name="Rectangle 34">
            <a:extLst>
              <a:ext uri="{FF2B5EF4-FFF2-40B4-BE49-F238E27FC236}">
                <a16:creationId xmlns:a16="http://schemas.microsoft.com/office/drawing/2014/main" id="{2C9CDB03-A9E9-4558-AFF0-CEE7BA470A45}"/>
              </a:ext>
            </a:extLst>
          </p:cNvPr>
          <p:cNvSpPr/>
          <p:nvPr/>
        </p:nvSpPr>
        <p:spPr>
          <a:xfrm>
            <a:off x="3161981" y="3455477"/>
            <a:ext cx="1066196"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kumimoji="0" lang="en-IN" altLang="zh-TW" sz="1200" b="0"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Education level is equally </a:t>
            </a:r>
            <a:r>
              <a:rPr lang="en-IN" altLang="zh-TW" sz="1200" dirty="0">
                <a:solidFill>
                  <a:srgbClr val="626469"/>
                </a:solidFill>
                <a:latin typeface="Arial"/>
                <a:ea typeface="微軟正黑體" panose="020B0604030504040204" pitchFamily="34" charset="-120"/>
                <a:cs typeface="Arial"/>
              </a:rPr>
              <a:t>distributed.</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38" name="TextBox 37">
            <a:extLst>
              <a:ext uri="{FF2B5EF4-FFF2-40B4-BE49-F238E27FC236}">
                <a16:creationId xmlns:a16="http://schemas.microsoft.com/office/drawing/2014/main" id="{2EDEA1B4-535E-45ED-9DAA-D7763ADB9051}"/>
              </a:ext>
            </a:extLst>
          </p:cNvPr>
          <p:cNvSpPr txBox="1"/>
          <p:nvPr/>
        </p:nvSpPr>
        <p:spPr>
          <a:xfrm>
            <a:off x="92810" y="2414811"/>
            <a:ext cx="632621" cy="215444"/>
          </a:xfrm>
          <a:prstGeom prst="rect">
            <a:avLst/>
          </a:prstGeom>
          <a:noFill/>
        </p:spPr>
        <p:txBody>
          <a:bodyPr wrap="square" rtlCol="0">
            <a:spAutoFit/>
          </a:bodyPr>
          <a:lstStyle/>
          <a:p>
            <a:r>
              <a:rPr lang="en-IN" sz="800" dirty="0"/>
              <a:t>Junior</a:t>
            </a:r>
          </a:p>
        </p:txBody>
      </p:sp>
      <p:sp>
        <p:nvSpPr>
          <p:cNvPr id="40" name="TextBox 39">
            <a:extLst>
              <a:ext uri="{FF2B5EF4-FFF2-40B4-BE49-F238E27FC236}">
                <a16:creationId xmlns:a16="http://schemas.microsoft.com/office/drawing/2014/main" id="{133818C1-F0B9-448F-A7FD-8660E40CCC6B}"/>
              </a:ext>
            </a:extLst>
          </p:cNvPr>
          <p:cNvSpPr txBox="1"/>
          <p:nvPr/>
        </p:nvSpPr>
        <p:spPr>
          <a:xfrm>
            <a:off x="35765" y="3272884"/>
            <a:ext cx="632621" cy="215444"/>
          </a:xfrm>
          <a:prstGeom prst="rect">
            <a:avLst/>
          </a:prstGeom>
          <a:noFill/>
        </p:spPr>
        <p:txBody>
          <a:bodyPr wrap="square" rtlCol="0">
            <a:spAutoFit/>
          </a:bodyPr>
          <a:lstStyle/>
          <a:p>
            <a:r>
              <a:rPr lang="en-IN" sz="800" dirty="0"/>
              <a:t>Degree</a:t>
            </a:r>
          </a:p>
        </p:txBody>
      </p:sp>
      <p:sp>
        <p:nvSpPr>
          <p:cNvPr id="41" name="TextBox 40">
            <a:extLst>
              <a:ext uri="{FF2B5EF4-FFF2-40B4-BE49-F238E27FC236}">
                <a16:creationId xmlns:a16="http://schemas.microsoft.com/office/drawing/2014/main" id="{A0968DDB-3263-4D16-B549-0A4C0ABB7DB0}"/>
              </a:ext>
            </a:extLst>
          </p:cNvPr>
          <p:cNvSpPr txBox="1"/>
          <p:nvPr/>
        </p:nvSpPr>
        <p:spPr>
          <a:xfrm>
            <a:off x="20726" y="4510972"/>
            <a:ext cx="632621" cy="215444"/>
          </a:xfrm>
          <a:prstGeom prst="rect">
            <a:avLst/>
          </a:prstGeom>
          <a:noFill/>
        </p:spPr>
        <p:txBody>
          <a:bodyPr wrap="square" rtlCol="0">
            <a:spAutoFit/>
          </a:bodyPr>
          <a:lstStyle/>
          <a:p>
            <a:r>
              <a:rPr lang="en-IN" sz="800" dirty="0"/>
              <a:t>Masters</a:t>
            </a:r>
          </a:p>
        </p:txBody>
      </p:sp>
      <p:sp>
        <p:nvSpPr>
          <p:cNvPr id="42" name="TextBox 41">
            <a:extLst>
              <a:ext uri="{FF2B5EF4-FFF2-40B4-BE49-F238E27FC236}">
                <a16:creationId xmlns:a16="http://schemas.microsoft.com/office/drawing/2014/main" id="{9F360FE7-B4A8-45F6-AED0-AD567402BA41}"/>
              </a:ext>
            </a:extLst>
          </p:cNvPr>
          <p:cNvSpPr txBox="1"/>
          <p:nvPr/>
        </p:nvSpPr>
        <p:spPr>
          <a:xfrm>
            <a:off x="26322" y="3886364"/>
            <a:ext cx="678587" cy="215444"/>
          </a:xfrm>
          <a:prstGeom prst="rect">
            <a:avLst/>
          </a:prstGeom>
          <a:noFill/>
        </p:spPr>
        <p:txBody>
          <a:bodyPr wrap="square" rtlCol="0">
            <a:spAutoFit/>
          </a:bodyPr>
          <a:lstStyle/>
          <a:p>
            <a:r>
              <a:rPr lang="en-IN" sz="800" dirty="0"/>
              <a:t>College</a:t>
            </a:r>
          </a:p>
        </p:txBody>
      </p:sp>
      <p:pic>
        <p:nvPicPr>
          <p:cNvPr id="45" name="Picture 44">
            <a:extLst>
              <a:ext uri="{FF2B5EF4-FFF2-40B4-BE49-F238E27FC236}">
                <a16:creationId xmlns:a16="http://schemas.microsoft.com/office/drawing/2014/main" id="{BDBBBF2D-4C6A-4537-B21A-5E3A8B5EBBEA}"/>
              </a:ext>
            </a:extLst>
          </p:cNvPr>
          <p:cNvPicPr>
            <a:picLocks noChangeAspect="1"/>
          </p:cNvPicPr>
          <p:nvPr/>
        </p:nvPicPr>
        <p:blipFill>
          <a:blip r:embed="rId5"/>
          <a:stretch>
            <a:fillRect/>
          </a:stretch>
        </p:blipFill>
        <p:spPr>
          <a:xfrm>
            <a:off x="4905061" y="2918038"/>
            <a:ext cx="2809256" cy="2110159"/>
          </a:xfrm>
          <a:prstGeom prst="rect">
            <a:avLst/>
          </a:prstGeom>
        </p:spPr>
      </p:pic>
      <p:pic>
        <p:nvPicPr>
          <p:cNvPr id="46" name="Picture 45">
            <a:extLst>
              <a:ext uri="{FF2B5EF4-FFF2-40B4-BE49-F238E27FC236}">
                <a16:creationId xmlns:a16="http://schemas.microsoft.com/office/drawing/2014/main" id="{E0BEE900-9726-4325-9CF8-6F9FE8404F4E}"/>
              </a:ext>
            </a:extLst>
          </p:cNvPr>
          <p:cNvPicPr>
            <a:picLocks noChangeAspect="1"/>
          </p:cNvPicPr>
          <p:nvPr/>
        </p:nvPicPr>
        <p:blipFill rotWithShape="1">
          <a:blip r:embed="rId4"/>
          <a:srcRect l="49528"/>
          <a:stretch/>
        </p:blipFill>
        <p:spPr>
          <a:xfrm>
            <a:off x="4712589" y="765503"/>
            <a:ext cx="3057524" cy="2092494"/>
          </a:xfrm>
          <a:prstGeom prst="rect">
            <a:avLst/>
          </a:prstGeom>
        </p:spPr>
      </p:pic>
      <p:sp>
        <p:nvSpPr>
          <p:cNvPr id="47" name="TextBox 46">
            <a:extLst>
              <a:ext uri="{FF2B5EF4-FFF2-40B4-BE49-F238E27FC236}">
                <a16:creationId xmlns:a16="http://schemas.microsoft.com/office/drawing/2014/main" id="{DCEA445E-30C1-4A8D-9D75-05C7BA16855F}"/>
              </a:ext>
            </a:extLst>
          </p:cNvPr>
          <p:cNvSpPr txBox="1"/>
          <p:nvPr/>
        </p:nvSpPr>
        <p:spPr>
          <a:xfrm>
            <a:off x="5696244" y="998272"/>
            <a:ext cx="2143083" cy="646331"/>
          </a:xfrm>
          <a:prstGeom prst="rect">
            <a:avLst/>
          </a:prstGeom>
        </p:spPr>
        <p:txBody>
          <a:bodyPr wrap="square">
            <a:spAutoFit/>
          </a:bodyPr>
          <a:lstStyle>
            <a:defPPr>
              <a:defRPr lang="en-US"/>
            </a:defPPr>
            <a:lvl1pPr marR="0" lvl="0" indent="0" defTabSz="457200" fontAlgn="auto">
              <a:lnSpc>
                <a:spcPct val="100000"/>
              </a:lnSpc>
              <a:spcBef>
                <a:spcPts val="0"/>
              </a:spcBef>
              <a:spcAft>
                <a:spcPts val="0"/>
              </a:spcAft>
              <a:buClr>
                <a:prstClr val="black">
                  <a:lumMod val="50000"/>
                  <a:lumOff val="50000"/>
                </a:prstClr>
              </a:buClr>
              <a:buSzTx/>
              <a:buFontTx/>
              <a:buNone/>
              <a:tabLst/>
              <a:defRPr kumimoji="0" sz="1200" b="0" i="0" u="none" strike="noStrike" cap="none" spc="0" normalizeH="0" baseline="0">
                <a:ln>
                  <a:noFill/>
                </a:ln>
                <a:solidFill>
                  <a:srgbClr val="626469"/>
                </a:solidFill>
                <a:effectLst/>
                <a:uLnTx/>
                <a:uFillTx/>
                <a:latin typeface="Arial"/>
                <a:ea typeface="微軟正黑體" panose="020B0604030504040204" pitchFamily="34" charset="-120"/>
                <a:cs typeface="Arial"/>
              </a:defRPr>
            </a:lvl1pPr>
          </a:lstStyle>
          <a:p>
            <a:r>
              <a:rPr lang="en-IN" altLang="zh-TW" dirty="0"/>
              <a:t>Max employees are with low pay scale- consistent with Junior grades</a:t>
            </a:r>
            <a:endParaRPr lang="en-IN" dirty="0"/>
          </a:p>
        </p:txBody>
      </p:sp>
      <p:sp>
        <p:nvSpPr>
          <p:cNvPr id="48" name="Rectangle 47">
            <a:extLst>
              <a:ext uri="{FF2B5EF4-FFF2-40B4-BE49-F238E27FC236}">
                <a16:creationId xmlns:a16="http://schemas.microsoft.com/office/drawing/2014/main" id="{7BF69FB6-69FB-41E8-9CC9-843973F4A35C}"/>
              </a:ext>
            </a:extLst>
          </p:cNvPr>
          <p:cNvSpPr/>
          <p:nvPr/>
        </p:nvSpPr>
        <p:spPr>
          <a:xfrm>
            <a:off x="6109290" y="3240033"/>
            <a:ext cx="1536879"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There is no promotion for maximum no. of employees.</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Tree>
    <p:extLst>
      <p:ext uri="{BB962C8B-B14F-4D97-AF65-F5344CB8AC3E}">
        <p14:creationId xmlns:p14="http://schemas.microsoft.com/office/powerpoint/2010/main" val="7613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5" grpId="0"/>
      <p:bldP spid="38" grpId="0"/>
      <p:bldP spid="40" grpId="0"/>
      <p:bldP spid="41" grpId="0"/>
      <p:bldP spid="42" grpId="0"/>
      <p:bldP spid="47"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25" name="Group 24">
            <a:extLst>
              <a:ext uri="{FF2B5EF4-FFF2-40B4-BE49-F238E27FC236}">
                <a16:creationId xmlns:a16="http://schemas.microsoft.com/office/drawing/2014/main" id="{6B9C8287-9E1D-4BF1-92A0-C3D9B6AAD699}"/>
              </a:ext>
            </a:extLst>
          </p:cNvPr>
          <p:cNvGrpSpPr/>
          <p:nvPr/>
        </p:nvGrpSpPr>
        <p:grpSpPr>
          <a:xfrm>
            <a:off x="1560284" y="79104"/>
            <a:ext cx="1296000" cy="360000"/>
            <a:chOff x="2935077" y="0"/>
            <a:chExt cx="1634954" cy="638126"/>
          </a:xfrm>
          <a:solidFill>
            <a:srgbClr val="00B050"/>
          </a:solidFill>
          <a:scene3d>
            <a:camera prst="orthographicFront"/>
            <a:lightRig rig="flat" dir="t"/>
          </a:scene3d>
        </p:grpSpPr>
        <p:sp>
          <p:nvSpPr>
            <p:cNvPr id="26" name="Chevron 112">
              <a:extLst>
                <a:ext uri="{FF2B5EF4-FFF2-40B4-BE49-F238E27FC236}">
                  <a16:creationId xmlns:a16="http://schemas.microsoft.com/office/drawing/2014/main" id="{F508D183-DF77-413E-8837-EA20A414A72B}"/>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7" name="Chevron 8">
              <a:extLst>
                <a:ext uri="{FF2B5EF4-FFF2-40B4-BE49-F238E27FC236}">
                  <a16:creationId xmlns:a16="http://schemas.microsoft.com/office/drawing/2014/main" id="{CC13CAC2-E9D9-4467-88BA-1FEE852184AD}"/>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8" name="Group 27">
            <a:extLst>
              <a:ext uri="{FF2B5EF4-FFF2-40B4-BE49-F238E27FC236}">
                <a16:creationId xmlns:a16="http://schemas.microsoft.com/office/drawing/2014/main" id="{835516EA-D621-4E7E-965E-C8A29568B80C}"/>
              </a:ext>
            </a:extLst>
          </p:cNvPr>
          <p:cNvGrpSpPr/>
          <p:nvPr/>
        </p:nvGrpSpPr>
        <p:grpSpPr>
          <a:xfrm>
            <a:off x="2769066" y="74353"/>
            <a:ext cx="1296000" cy="360000"/>
            <a:chOff x="7239325" y="16256"/>
            <a:chExt cx="1634954" cy="638126"/>
          </a:xfrm>
          <a:solidFill>
            <a:schemeClr val="bg1">
              <a:lumMod val="85000"/>
            </a:schemeClr>
          </a:solidFill>
          <a:scene3d>
            <a:camera prst="orthographicFront"/>
            <a:lightRig rig="flat" dir="t"/>
          </a:scene3d>
        </p:grpSpPr>
        <p:sp>
          <p:nvSpPr>
            <p:cNvPr id="29" name="Chevron 124">
              <a:extLst>
                <a:ext uri="{FF2B5EF4-FFF2-40B4-BE49-F238E27FC236}">
                  <a16:creationId xmlns:a16="http://schemas.microsoft.com/office/drawing/2014/main" id="{F202A0C5-32AE-4BCC-84DC-EB5731EB7B1D}"/>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0" name="Chevron 14">
              <a:extLst>
                <a:ext uri="{FF2B5EF4-FFF2-40B4-BE49-F238E27FC236}">
                  <a16:creationId xmlns:a16="http://schemas.microsoft.com/office/drawing/2014/main" id="{4E8CF72A-6AF2-4E76-8B30-04EEBA9D524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pic>
        <p:nvPicPr>
          <p:cNvPr id="6" name="Picture 5">
            <a:extLst>
              <a:ext uri="{FF2B5EF4-FFF2-40B4-BE49-F238E27FC236}">
                <a16:creationId xmlns:a16="http://schemas.microsoft.com/office/drawing/2014/main" id="{258928C6-188E-4921-9346-EA27CEB242FD}"/>
              </a:ext>
            </a:extLst>
          </p:cNvPr>
          <p:cNvPicPr>
            <a:picLocks noChangeAspect="1"/>
          </p:cNvPicPr>
          <p:nvPr/>
        </p:nvPicPr>
        <p:blipFill rotWithShape="1">
          <a:blip r:embed="rId3"/>
          <a:srcRect b="51430"/>
          <a:stretch/>
        </p:blipFill>
        <p:spPr>
          <a:xfrm>
            <a:off x="79527" y="1032489"/>
            <a:ext cx="7620660" cy="1832155"/>
          </a:xfrm>
          <a:prstGeom prst="rect">
            <a:avLst/>
          </a:prstGeom>
        </p:spPr>
      </p:pic>
      <p:sp>
        <p:nvSpPr>
          <p:cNvPr id="31" name="TextBox 30">
            <a:extLst>
              <a:ext uri="{FF2B5EF4-FFF2-40B4-BE49-F238E27FC236}">
                <a16:creationId xmlns:a16="http://schemas.microsoft.com/office/drawing/2014/main" id="{A97240E9-2F6C-4FAD-BF8D-577DB8432D7B}"/>
              </a:ext>
            </a:extLst>
          </p:cNvPr>
          <p:cNvSpPr txBox="1"/>
          <p:nvPr/>
        </p:nvSpPr>
        <p:spPr>
          <a:xfrm>
            <a:off x="145736" y="488474"/>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Uni-variate analysis: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sp>
        <p:nvSpPr>
          <p:cNvPr id="13" name="Right Brace 12">
            <a:extLst>
              <a:ext uri="{FF2B5EF4-FFF2-40B4-BE49-F238E27FC236}">
                <a16:creationId xmlns:a16="http://schemas.microsoft.com/office/drawing/2014/main" id="{81A38D1D-268C-40B0-8A94-3209AA419EA1}"/>
              </a:ext>
            </a:extLst>
          </p:cNvPr>
          <p:cNvSpPr/>
          <p:nvPr/>
        </p:nvSpPr>
        <p:spPr>
          <a:xfrm rot="5400000">
            <a:off x="4057575" y="2091736"/>
            <a:ext cx="371475" cy="205400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33" name="Rectangle 32">
            <a:extLst>
              <a:ext uri="{FF2B5EF4-FFF2-40B4-BE49-F238E27FC236}">
                <a16:creationId xmlns:a16="http://schemas.microsoft.com/office/drawing/2014/main" id="{7C956B81-FFD7-4358-BA27-89BE91019740}"/>
              </a:ext>
            </a:extLst>
          </p:cNvPr>
          <p:cNvSpPr/>
          <p:nvPr/>
        </p:nvSpPr>
        <p:spPr>
          <a:xfrm>
            <a:off x="2370875" y="3434046"/>
            <a:ext cx="4980043" cy="1200329"/>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
                <a:prstClr val="black">
                  <a:lumMod val="50000"/>
                  <a:lumOff val="50000"/>
                </a:prstClr>
              </a:buClr>
              <a:buSzTx/>
              <a:buFont typeface="Arial" panose="020B0604020202020204" pitchFamily="34" charset="0"/>
              <a:buChar char="•"/>
              <a:tabLst/>
              <a:defRPr/>
            </a:pPr>
            <a:r>
              <a:rPr kumimoji="0" lang="en-IN" altLang="zh-TW" sz="1200" b="0"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By comparing DOJ and no. of people who are in the organisation, we could see huge attrition </a:t>
            </a:r>
            <a:r>
              <a:rPr lang="en-IN" altLang="zh-TW" sz="1200" dirty="0">
                <a:solidFill>
                  <a:srgbClr val="626469"/>
                </a:solidFill>
                <a:latin typeface="Arial"/>
                <a:ea typeface="微軟正黑體" panose="020B0604030504040204" pitchFamily="34" charset="-120"/>
                <a:cs typeface="Arial"/>
              </a:rPr>
              <a:t>with people joined in 2015 to 2017.</a:t>
            </a:r>
          </a:p>
          <a:p>
            <a:pPr marL="171450" marR="0" lvl="0" indent="-171450" algn="l" defTabSz="457200" rtl="0" eaLnBrk="1" fontAlgn="auto" latinLnBrk="0" hangingPunct="1">
              <a:lnSpc>
                <a:spcPct val="100000"/>
              </a:lnSpc>
              <a:spcBef>
                <a:spcPts val="0"/>
              </a:spcBef>
              <a:spcAft>
                <a:spcPts val="0"/>
              </a:spcAft>
              <a:buClr>
                <a:prstClr val="black">
                  <a:lumMod val="50000"/>
                  <a:lumOff val="50000"/>
                </a:prstClr>
              </a:buClr>
              <a:buSzTx/>
              <a:buFont typeface="Arial" panose="020B0604020202020204" pitchFamily="34" charset="0"/>
              <a:buChar char="•"/>
              <a:tabLst/>
              <a:defRPr/>
            </a:pPr>
            <a:endParaRPr lang="en-IN" altLang="zh-TW" sz="1200" dirty="0">
              <a:solidFill>
                <a:srgbClr val="626469"/>
              </a:solidFill>
              <a:latin typeface="Arial"/>
              <a:ea typeface="微軟正黑體" panose="020B0604030504040204" pitchFamily="34" charset="-120"/>
              <a:cs typeface="Arial"/>
            </a:endParaRPr>
          </a:p>
          <a:p>
            <a:pPr marL="171450" marR="0" lvl="0" indent="-171450" algn="l" defTabSz="457200" rtl="0" eaLnBrk="1" fontAlgn="auto" latinLnBrk="0" hangingPunct="1">
              <a:lnSpc>
                <a:spcPct val="100000"/>
              </a:lnSpc>
              <a:spcBef>
                <a:spcPts val="0"/>
              </a:spcBef>
              <a:spcAft>
                <a:spcPts val="0"/>
              </a:spcAft>
              <a:buClr>
                <a:prstClr val="black">
                  <a:lumMod val="50000"/>
                  <a:lumOff val="50000"/>
                </a:prstClr>
              </a:buClr>
              <a:buSzTx/>
              <a:buFont typeface="Arial" panose="020B0604020202020204" pitchFamily="34" charset="0"/>
              <a:buChar char="•"/>
              <a:tabLst/>
              <a:defRPr/>
            </a:pPr>
            <a:r>
              <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This could be a typical scenario in IPO/Call </a:t>
            </a:r>
            <a:r>
              <a:rPr lang="en-IN" altLang="zh-TW" sz="1200" b="1" dirty="0">
                <a:solidFill>
                  <a:srgbClr val="626469"/>
                </a:solidFill>
                <a:latin typeface="Arial"/>
                <a:ea typeface="微軟正黑體" panose="020B0604030504040204" pitchFamily="34" charset="-120"/>
                <a:cs typeface="Arial"/>
              </a:rPr>
              <a:t>C</a:t>
            </a:r>
            <a:r>
              <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enter organisation where the attrition is so high and employee hardly stay for 1 year.</a:t>
            </a:r>
          </a:p>
        </p:txBody>
      </p:sp>
    </p:spTree>
    <p:extLst>
      <p:ext uri="{BB962C8B-B14F-4D97-AF65-F5344CB8AC3E}">
        <p14:creationId xmlns:p14="http://schemas.microsoft.com/office/powerpoint/2010/main" val="230319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4" name="TextBox 23">
            <a:extLst>
              <a:ext uri="{FF2B5EF4-FFF2-40B4-BE49-F238E27FC236}">
                <a16:creationId xmlns:a16="http://schemas.microsoft.com/office/drawing/2014/main" id="{62812A7F-FA48-4B12-9981-D79CAFFBBC36}"/>
              </a:ext>
            </a:extLst>
          </p:cNvPr>
          <p:cNvSpPr txBox="1"/>
          <p:nvPr/>
        </p:nvSpPr>
        <p:spPr>
          <a:xfrm>
            <a:off x="84230" y="456894"/>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Bi-variate analysis: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pic>
        <p:nvPicPr>
          <p:cNvPr id="26" name="Picture 25">
            <a:extLst>
              <a:ext uri="{FF2B5EF4-FFF2-40B4-BE49-F238E27FC236}">
                <a16:creationId xmlns:a16="http://schemas.microsoft.com/office/drawing/2014/main" id="{B429517D-F95F-408D-8333-0F8CCEDCD778}"/>
              </a:ext>
            </a:extLst>
          </p:cNvPr>
          <p:cNvPicPr>
            <a:picLocks noChangeAspect="1"/>
          </p:cNvPicPr>
          <p:nvPr/>
        </p:nvPicPr>
        <p:blipFill>
          <a:blip r:embed="rId3"/>
          <a:stretch>
            <a:fillRect/>
          </a:stretch>
        </p:blipFill>
        <p:spPr>
          <a:xfrm>
            <a:off x="486326" y="1011694"/>
            <a:ext cx="3368332" cy="3886537"/>
          </a:xfrm>
          <a:prstGeom prst="rect">
            <a:avLst/>
          </a:prstGeom>
        </p:spPr>
      </p:pic>
      <p:sp>
        <p:nvSpPr>
          <p:cNvPr id="23" name="TextBox 22">
            <a:extLst>
              <a:ext uri="{FF2B5EF4-FFF2-40B4-BE49-F238E27FC236}">
                <a16:creationId xmlns:a16="http://schemas.microsoft.com/office/drawing/2014/main" id="{C26F4AF7-DE95-4FAE-AB84-3D486700AF71}"/>
              </a:ext>
            </a:extLst>
          </p:cNvPr>
          <p:cNvSpPr txBox="1"/>
          <p:nvPr/>
        </p:nvSpPr>
        <p:spPr>
          <a:xfrm>
            <a:off x="268842" y="2317834"/>
            <a:ext cx="434967" cy="253916"/>
          </a:xfrm>
          <a:prstGeom prst="rect">
            <a:avLst/>
          </a:prstGeom>
          <a:noFill/>
        </p:spPr>
        <p:txBody>
          <a:bodyPr wrap="square" rtlCol="0">
            <a:spAutoFit/>
          </a:bodyPr>
          <a:lstStyle/>
          <a:p>
            <a:r>
              <a:rPr lang="en-IN" sz="1050" dirty="0"/>
              <a:t>Low</a:t>
            </a:r>
          </a:p>
        </p:txBody>
      </p:sp>
      <p:sp>
        <p:nvSpPr>
          <p:cNvPr id="27" name="TextBox 26">
            <a:extLst>
              <a:ext uri="{FF2B5EF4-FFF2-40B4-BE49-F238E27FC236}">
                <a16:creationId xmlns:a16="http://schemas.microsoft.com/office/drawing/2014/main" id="{D1E8CE01-29B0-4591-A1B3-682DB5C6DE23}"/>
              </a:ext>
            </a:extLst>
          </p:cNvPr>
          <p:cNvSpPr txBox="1"/>
          <p:nvPr/>
        </p:nvSpPr>
        <p:spPr>
          <a:xfrm>
            <a:off x="0" y="1802308"/>
            <a:ext cx="678587" cy="253916"/>
          </a:xfrm>
          <a:prstGeom prst="rect">
            <a:avLst/>
          </a:prstGeom>
          <a:noFill/>
        </p:spPr>
        <p:txBody>
          <a:bodyPr wrap="square" rtlCol="0">
            <a:spAutoFit/>
          </a:bodyPr>
          <a:lstStyle/>
          <a:p>
            <a:r>
              <a:rPr lang="en-IN" sz="1050" dirty="0"/>
              <a:t>Medium</a:t>
            </a:r>
          </a:p>
        </p:txBody>
      </p:sp>
      <p:sp>
        <p:nvSpPr>
          <p:cNvPr id="29" name="TextBox 28">
            <a:extLst>
              <a:ext uri="{FF2B5EF4-FFF2-40B4-BE49-F238E27FC236}">
                <a16:creationId xmlns:a16="http://schemas.microsoft.com/office/drawing/2014/main" id="{2C9AF1D8-E3B2-4928-9D37-5CE9184FF71C}"/>
              </a:ext>
            </a:extLst>
          </p:cNvPr>
          <p:cNvSpPr txBox="1"/>
          <p:nvPr/>
        </p:nvSpPr>
        <p:spPr>
          <a:xfrm>
            <a:off x="241131" y="1259544"/>
            <a:ext cx="462678" cy="253916"/>
          </a:xfrm>
          <a:prstGeom prst="rect">
            <a:avLst/>
          </a:prstGeom>
          <a:noFill/>
        </p:spPr>
        <p:txBody>
          <a:bodyPr wrap="square" rtlCol="0">
            <a:spAutoFit/>
          </a:bodyPr>
          <a:lstStyle/>
          <a:p>
            <a:r>
              <a:rPr lang="en-IN" sz="1050" dirty="0"/>
              <a:t>High</a:t>
            </a:r>
          </a:p>
        </p:txBody>
      </p:sp>
      <p:grpSp>
        <p:nvGrpSpPr>
          <p:cNvPr id="25" name="Group 24">
            <a:extLst>
              <a:ext uri="{FF2B5EF4-FFF2-40B4-BE49-F238E27FC236}">
                <a16:creationId xmlns:a16="http://schemas.microsoft.com/office/drawing/2014/main" id="{B5C608C0-B6B2-4D26-B60C-BAD75DF32882}"/>
              </a:ext>
            </a:extLst>
          </p:cNvPr>
          <p:cNvGrpSpPr/>
          <p:nvPr/>
        </p:nvGrpSpPr>
        <p:grpSpPr>
          <a:xfrm>
            <a:off x="4401121" y="985021"/>
            <a:ext cx="3862236" cy="3939881"/>
            <a:chOff x="4127114" y="985021"/>
            <a:chExt cx="3862236" cy="3939881"/>
          </a:xfrm>
        </p:grpSpPr>
        <p:pic>
          <p:nvPicPr>
            <p:cNvPr id="28" name="Picture 27">
              <a:extLst>
                <a:ext uri="{FF2B5EF4-FFF2-40B4-BE49-F238E27FC236}">
                  <a16:creationId xmlns:a16="http://schemas.microsoft.com/office/drawing/2014/main" id="{7C0AB44A-9994-4C93-BABB-264D0F4C2016}"/>
                </a:ext>
              </a:extLst>
            </p:cNvPr>
            <p:cNvPicPr>
              <a:picLocks noChangeAspect="1"/>
            </p:cNvPicPr>
            <p:nvPr/>
          </p:nvPicPr>
          <p:blipFill>
            <a:blip r:embed="rId4"/>
            <a:stretch>
              <a:fillRect/>
            </a:stretch>
          </p:blipFill>
          <p:spPr>
            <a:xfrm>
              <a:off x="4651501" y="985021"/>
              <a:ext cx="3337849" cy="3939881"/>
            </a:xfrm>
            <a:prstGeom prst="rect">
              <a:avLst/>
            </a:prstGeom>
          </p:spPr>
        </p:pic>
        <p:sp>
          <p:nvSpPr>
            <p:cNvPr id="30" name="TextBox 29">
              <a:extLst>
                <a:ext uri="{FF2B5EF4-FFF2-40B4-BE49-F238E27FC236}">
                  <a16:creationId xmlns:a16="http://schemas.microsoft.com/office/drawing/2014/main" id="{742B4FA4-6091-4AF3-9B9C-BF54DC08D015}"/>
                </a:ext>
              </a:extLst>
            </p:cNvPr>
            <p:cNvSpPr txBox="1"/>
            <p:nvPr/>
          </p:nvSpPr>
          <p:spPr>
            <a:xfrm>
              <a:off x="4352234" y="4265312"/>
              <a:ext cx="632621" cy="253916"/>
            </a:xfrm>
            <a:prstGeom prst="rect">
              <a:avLst/>
            </a:prstGeom>
            <a:noFill/>
          </p:spPr>
          <p:txBody>
            <a:bodyPr wrap="square" rtlCol="0">
              <a:spAutoFit/>
            </a:bodyPr>
            <a:lstStyle/>
            <a:p>
              <a:r>
                <a:rPr lang="en-IN" sz="1050" dirty="0"/>
                <a:t>Junior</a:t>
              </a:r>
            </a:p>
          </p:txBody>
        </p:sp>
        <p:sp>
          <p:nvSpPr>
            <p:cNvPr id="31" name="TextBox 30">
              <a:extLst>
                <a:ext uri="{FF2B5EF4-FFF2-40B4-BE49-F238E27FC236}">
                  <a16:creationId xmlns:a16="http://schemas.microsoft.com/office/drawing/2014/main" id="{CA865B47-046D-4189-AA6A-575F804A06CB}"/>
                </a:ext>
              </a:extLst>
            </p:cNvPr>
            <p:cNvSpPr txBox="1"/>
            <p:nvPr/>
          </p:nvSpPr>
          <p:spPr>
            <a:xfrm>
              <a:off x="4127114" y="3722548"/>
              <a:ext cx="678587" cy="253916"/>
            </a:xfrm>
            <a:prstGeom prst="rect">
              <a:avLst/>
            </a:prstGeom>
            <a:noFill/>
          </p:spPr>
          <p:txBody>
            <a:bodyPr wrap="square" rtlCol="0">
              <a:spAutoFit/>
            </a:bodyPr>
            <a:lstStyle/>
            <a:p>
              <a:r>
                <a:rPr lang="en-IN" sz="1050" dirty="0"/>
                <a:t>Medium</a:t>
              </a:r>
            </a:p>
          </p:txBody>
        </p:sp>
        <p:sp>
          <p:nvSpPr>
            <p:cNvPr id="32" name="TextBox 31">
              <a:extLst>
                <a:ext uri="{FF2B5EF4-FFF2-40B4-BE49-F238E27FC236}">
                  <a16:creationId xmlns:a16="http://schemas.microsoft.com/office/drawing/2014/main" id="{C93260D9-2C8C-437C-9785-3EFACC69FFF7}"/>
                </a:ext>
              </a:extLst>
            </p:cNvPr>
            <p:cNvSpPr txBox="1"/>
            <p:nvPr/>
          </p:nvSpPr>
          <p:spPr>
            <a:xfrm>
              <a:off x="4387033" y="3179784"/>
              <a:ext cx="632621" cy="253916"/>
            </a:xfrm>
            <a:prstGeom prst="rect">
              <a:avLst/>
            </a:prstGeom>
            <a:noFill/>
          </p:spPr>
          <p:txBody>
            <a:bodyPr wrap="square" rtlCol="0">
              <a:spAutoFit/>
            </a:bodyPr>
            <a:lstStyle/>
            <a:p>
              <a:r>
                <a:rPr lang="en-IN" sz="1050" dirty="0"/>
                <a:t>Senior</a:t>
              </a:r>
            </a:p>
          </p:txBody>
        </p:sp>
      </p:grpSp>
      <p:sp>
        <p:nvSpPr>
          <p:cNvPr id="33" name="Rectangle 32">
            <a:extLst>
              <a:ext uri="{FF2B5EF4-FFF2-40B4-BE49-F238E27FC236}">
                <a16:creationId xmlns:a16="http://schemas.microsoft.com/office/drawing/2014/main" id="{240F3974-2B63-4231-BF7B-6C75BD3FAEED}"/>
              </a:ext>
            </a:extLst>
          </p:cNvPr>
          <p:cNvSpPr/>
          <p:nvPr/>
        </p:nvSpPr>
        <p:spPr>
          <a:xfrm>
            <a:off x="3800850" y="1225963"/>
            <a:ext cx="1066196" cy="101566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Promotion and salary are related and consistent</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34" name="Rectangle 33">
            <a:extLst>
              <a:ext uri="{FF2B5EF4-FFF2-40B4-BE49-F238E27FC236}">
                <a16:creationId xmlns:a16="http://schemas.microsoft.com/office/drawing/2014/main" id="{86D7129B-34F5-479D-A8AF-50D46BDC6562}"/>
              </a:ext>
            </a:extLst>
          </p:cNvPr>
          <p:cNvSpPr/>
          <p:nvPr/>
        </p:nvSpPr>
        <p:spPr>
          <a:xfrm>
            <a:off x="8155740" y="1079321"/>
            <a:ext cx="1066196" cy="156966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This is consistent with HR practices where promotion starts after 2 years.</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35" name="Rectangle 34">
            <a:extLst>
              <a:ext uri="{FF2B5EF4-FFF2-40B4-BE49-F238E27FC236}">
                <a16:creationId xmlns:a16="http://schemas.microsoft.com/office/drawing/2014/main" id="{1D693F4B-745A-4E8D-8749-96A7532E2223}"/>
              </a:ext>
            </a:extLst>
          </p:cNvPr>
          <p:cNvSpPr/>
          <p:nvPr/>
        </p:nvSpPr>
        <p:spPr>
          <a:xfrm>
            <a:off x="8077804" y="3293949"/>
            <a:ext cx="1066196"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Promotion is mostly given for Middle and Senior.</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36" name="Rectangle 35">
            <a:extLst>
              <a:ext uri="{FF2B5EF4-FFF2-40B4-BE49-F238E27FC236}">
                <a16:creationId xmlns:a16="http://schemas.microsoft.com/office/drawing/2014/main" id="{F093FA3A-CC28-4B5C-98B0-B65585FB2442}"/>
              </a:ext>
            </a:extLst>
          </p:cNvPr>
          <p:cNvSpPr/>
          <p:nvPr/>
        </p:nvSpPr>
        <p:spPr>
          <a:xfrm>
            <a:off x="3731235" y="3297476"/>
            <a:ext cx="1066196" cy="101566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Promotion and rating are related and consistent</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Tree>
    <p:extLst>
      <p:ext uri="{BB962C8B-B14F-4D97-AF65-F5344CB8AC3E}">
        <p14:creationId xmlns:p14="http://schemas.microsoft.com/office/powerpoint/2010/main" val="251681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29" grpId="0"/>
      <p:bldP spid="33"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4" name="TextBox 23">
            <a:extLst>
              <a:ext uri="{FF2B5EF4-FFF2-40B4-BE49-F238E27FC236}">
                <a16:creationId xmlns:a16="http://schemas.microsoft.com/office/drawing/2014/main" id="{D9B8A8AD-3166-4E59-8615-CB40C51FFAD1}"/>
              </a:ext>
            </a:extLst>
          </p:cNvPr>
          <p:cNvSpPr txBox="1"/>
          <p:nvPr/>
        </p:nvSpPr>
        <p:spPr>
          <a:xfrm>
            <a:off x="305425" y="481748"/>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b="1" dirty="0">
                <a:solidFill>
                  <a:srgbClr val="00B050"/>
                </a:solidFill>
                <a:latin typeface="Arial"/>
              </a:rPr>
              <a:t>Bi-</a:t>
            </a:r>
            <a:r>
              <a:rPr kumimoji="0" lang="en-US" sz="2800" b="1" i="0" u="none" strike="noStrike" kern="1200" cap="none" spc="0" normalizeH="0" baseline="0" noProof="0" dirty="0">
                <a:ln>
                  <a:noFill/>
                </a:ln>
                <a:solidFill>
                  <a:srgbClr val="00B050"/>
                </a:solidFill>
                <a:effectLst/>
                <a:uLnTx/>
                <a:uFillTx/>
                <a:latin typeface="Arial"/>
                <a:ea typeface="+mn-ea"/>
                <a:cs typeface="+mn-cs"/>
              </a:rPr>
              <a:t>variate analysis: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pic>
        <p:nvPicPr>
          <p:cNvPr id="25" name="Picture 24">
            <a:extLst>
              <a:ext uri="{FF2B5EF4-FFF2-40B4-BE49-F238E27FC236}">
                <a16:creationId xmlns:a16="http://schemas.microsoft.com/office/drawing/2014/main" id="{0D74C160-492D-4D2F-AC33-B2F01FA81299}"/>
              </a:ext>
            </a:extLst>
          </p:cNvPr>
          <p:cNvPicPr>
            <a:picLocks noChangeAspect="1"/>
          </p:cNvPicPr>
          <p:nvPr/>
        </p:nvPicPr>
        <p:blipFill>
          <a:blip r:embed="rId3"/>
          <a:stretch>
            <a:fillRect/>
          </a:stretch>
        </p:blipFill>
        <p:spPr>
          <a:xfrm>
            <a:off x="465715" y="1004968"/>
            <a:ext cx="7918719" cy="2077866"/>
          </a:xfrm>
          <a:prstGeom prst="rect">
            <a:avLst/>
          </a:prstGeom>
        </p:spPr>
      </p:pic>
      <p:pic>
        <p:nvPicPr>
          <p:cNvPr id="27" name="Picture 26">
            <a:extLst>
              <a:ext uri="{FF2B5EF4-FFF2-40B4-BE49-F238E27FC236}">
                <a16:creationId xmlns:a16="http://schemas.microsoft.com/office/drawing/2014/main" id="{B334D0FD-A020-41A6-9A7E-A5040C267217}"/>
              </a:ext>
            </a:extLst>
          </p:cNvPr>
          <p:cNvPicPr>
            <a:picLocks noChangeAspect="1"/>
          </p:cNvPicPr>
          <p:nvPr/>
        </p:nvPicPr>
        <p:blipFill>
          <a:blip r:embed="rId4"/>
          <a:stretch>
            <a:fillRect/>
          </a:stretch>
        </p:blipFill>
        <p:spPr>
          <a:xfrm>
            <a:off x="665895" y="3240294"/>
            <a:ext cx="7323455" cy="1676912"/>
          </a:xfrm>
          <a:prstGeom prst="rect">
            <a:avLst/>
          </a:prstGeom>
        </p:spPr>
      </p:pic>
      <p:sp>
        <p:nvSpPr>
          <p:cNvPr id="26" name="Rectangle 25">
            <a:extLst>
              <a:ext uri="{FF2B5EF4-FFF2-40B4-BE49-F238E27FC236}">
                <a16:creationId xmlns:a16="http://schemas.microsoft.com/office/drawing/2014/main" id="{E6F9ACB8-9C74-4604-BB96-3023FEA9DA2A}"/>
              </a:ext>
            </a:extLst>
          </p:cNvPr>
          <p:cNvSpPr/>
          <p:nvPr/>
        </p:nvSpPr>
        <p:spPr>
          <a:xfrm>
            <a:off x="4065066" y="1184684"/>
            <a:ext cx="4319368" cy="138499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Business turnover Vs Years of experience</a:t>
            </a:r>
          </a:p>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1-&gt; positive sales</a:t>
            </a:r>
          </a:p>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b="1" dirty="0">
                <a:solidFill>
                  <a:srgbClr val="626469"/>
                </a:solidFill>
                <a:latin typeface="Arial"/>
                <a:ea typeface="微軟正黑體" panose="020B0604030504040204" pitchFamily="34" charset="-120"/>
                <a:cs typeface="Arial"/>
              </a:rPr>
              <a:t>0-&gt; no change in sales</a:t>
            </a:r>
          </a:p>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-1-&gt; negative sales</a:t>
            </a:r>
          </a:p>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endParaRPr lang="en-IN" altLang="zh-TW" sz="1200" b="1" dirty="0">
              <a:solidFill>
                <a:srgbClr val="626469"/>
              </a:solidFill>
              <a:latin typeface="Arial"/>
              <a:ea typeface="微軟正黑體" panose="020B0604030504040204" pitchFamily="34" charset="-120"/>
              <a:cs typeface="Arial"/>
            </a:endParaRPr>
          </a:p>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rPr>
              <a:t>** more positive sales are seen with Senior people. ( however data for seniors are quite less)</a:t>
            </a:r>
          </a:p>
        </p:txBody>
      </p:sp>
      <p:sp>
        <p:nvSpPr>
          <p:cNvPr id="28" name="Rectangle 27">
            <a:extLst>
              <a:ext uri="{FF2B5EF4-FFF2-40B4-BE49-F238E27FC236}">
                <a16:creationId xmlns:a16="http://schemas.microsoft.com/office/drawing/2014/main" id="{1E93B6A0-50EC-458C-A93D-40F52232B389}"/>
              </a:ext>
            </a:extLst>
          </p:cNvPr>
          <p:cNvSpPr/>
          <p:nvPr/>
        </p:nvSpPr>
        <p:spPr>
          <a:xfrm>
            <a:off x="3890351" y="3240294"/>
            <a:ext cx="3823966"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Age Vs Resignation</a:t>
            </a:r>
          </a:p>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endParaRPr lang="en-IN" altLang="zh-TW" sz="1200" dirty="0">
              <a:solidFill>
                <a:srgbClr val="626469"/>
              </a:solidFill>
              <a:latin typeface="Arial"/>
              <a:ea typeface="微軟正黑體" panose="020B0604030504040204" pitchFamily="34" charset="-120"/>
              <a:cs typeface="Arial"/>
            </a:endParaRPr>
          </a:p>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Resignation is found in all age group.  However attrition at junior level is quite high.</a:t>
            </a:r>
          </a:p>
        </p:txBody>
      </p:sp>
    </p:spTree>
    <p:extLst>
      <p:ext uri="{BB962C8B-B14F-4D97-AF65-F5344CB8AC3E}">
        <p14:creationId xmlns:p14="http://schemas.microsoft.com/office/powerpoint/2010/main" val="178822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4" name="TextBox 23">
            <a:extLst>
              <a:ext uri="{FF2B5EF4-FFF2-40B4-BE49-F238E27FC236}">
                <a16:creationId xmlns:a16="http://schemas.microsoft.com/office/drawing/2014/main" id="{D9B8A8AD-3166-4E59-8615-CB40C51FFAD1}"/>
              </a:ext>
            </a:extLst>
          </p:cNvPr>
          <p:cNvSpPr txBox="1"/>
          <p:nvPr/>
        </p:nvSpPr>
        <p:spPr>
          <a:xfrm>
            <a:off x="298701" y="387612"/>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Bi-variate analysis: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pic>
        <p:nvPicPr>
          <p:cNvPr id="25" name="Picture 24">
            <a:extLst>
              <a:ext uri="{FF2B5EF4-FFF2-40B4-BE49-F238E27FC236}">
                <a16:creationId xmlns:a16="http://schemas.microsoft.com/office/drawing/2014/main" id="{AA75C50D-B937-4DC8-B97A-1DDDA9F5481A}"/>
              </a:ext>
            </a:extLst>
          </p:cNvPr>
          <p:cNvPicPr>
            <a:picLocks noChangeAspect="1"/>
          </p:cNvPicPr>
          <p:nvPr/>
        </p:nvPicPr>
        <p:blipFill>
          <a:blip r:embed="rId3"/>
          <a:stretch>
            <a:fillRect/>
          </a:stretch>
        </p:blipFill>
        <p:spPr>
          <a:xfrm>
            <a:off x="0" y="802126"/>
            <a:ext cx="9144000" cy="2152741"/>
          </a:xfrm>
          <a:prstGeom prst="rect">
            <a:avLst/>
          </a:prstGeom>
        </p:spPr>
      </p:pic>
      <p:pic>
        <p:nvPicPr>
          <p:cNvPr id="27" name="Picture 26">
            <a:extLst>
              <a:ext uri="{FF2B5EF4-FFF2-40B4-BE49-F238E27FC236}">
                <a16:creationId xmlns:a16="http://schemas.microsoft.com/office/drawing/2014/main" id="{DFB655D7-E430-4819-817E-8255FCD74E97}"/>
              </a:ext>
            </a:extLst>
          </p:cNvPr>
          <p:cNvPicPr>
            <a:picLocks noChangeAspect="1"/>
          </p:cNvPicPr>
          <p:nvPr/>
        </p:nvPicPr>
        <p:blipFill>
          <a:blip r:embed="rId4"/>
          <a:stretch>
            <a:fillRect/>
          </a:stretch>
        </p:blipFill>
        <p:spPr>
          <a:xfrm>
            <a:off x="0" y="2635657"/>
            <a:ext cx="9144000" cy="2755321"/>
          </a:xfrm>
          <a:prstGeom prst="rect">
            <a:avLst/>
          </a:prstGeom>
        </p:spPr>
      </p:pic>
      <p:sp>
        <p:nvSpPr>
          <p:cNvPr id="28" name="Rectangle 27">
            <a:extLst>
              <a:ext uri="{FF2B5EF4-FFF2-40B4-BE49-F238E27FC236}">
                <a16:creationId xmlns:a16="http://schemas.microsoft.com/office/drawing/2014/main" id="{33DA6A28-219E-4DD5-9EDB-3AC1D9352ED1}"/>
              </a:ext>
            </a:extLst>
          </p:cNvPr>
          <p:cNvSpPr/>
          <p:nvPr/>
        </p:nvSpPr>
        <p:spPr>
          <a:xfrm>
            <a:off x="1630095" y="1070913"/>
            <a:ext cx="2014265" cy="101566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No hike given for most of the employees</a:t>
            </a:r>
          </a:p>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b="1" dirty="0">
                <a:solidFill>
                  <a:srgbClr val="626469"/>
                </a:solidFill>
                <a:latin typeface="Arial"/>
                <a:ea typeface="微軟正黑體" panose="020B0604030504040204" pitchFamily="34" charset="-120"/>
                <a:cs typeface="Arial"/>
              </a:rPr>
              <a:t>This gives stronger reason for high attrition</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30" name="Rectangle 29">
            <a:extLst>
              <a:ext uri="{FF2B5EF4-FFF2-40B4-BE49-F238E27FC236}">
                <a16:creationId xmlns:a16="http://schemas.microsoft.com/office/drawing/2014/main" id="{5DF8AFD5-9429-421F-8BCE-BBF4C9FEF167}"/>
              </a:ext>
            </a:extLst>
          </p:cNvPr>
          <p:cNvSpPr/>
          <p:nvPr/>
        </p:nvSpPr>
        <p:spPr>
          <a:xfrm>
            <a:off x="6765253" y="1199520"/>
            <a:ext cx="216723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Higher resignation for rating 1 &amp; many are rated-1</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31" name="Rectangle 30">
            <a:extLst>
              <a:ext uri="{FF2B5EF4-FFF2-40B4-BE49-F238E27FC236}">
                <a16:creationId xmlns:a16="http://schemas.microsoft.com/office/drawing/2014/main" id="{7B7080E4-533F-40F6-97AA-A55FCEB251AC}"/>
              </a:ext>
            </a:extLst>
          </p:cNvPr>
          <p:cNvSpPr/>
          <p:nvPr/>
        </p:nvSpPr>
        <p:spPr>
          <a:xfrm>
            <a:off x="6024736" y="4525055"/>
            <a:ext cx="216723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Resignation is seen at all designations, however much higher for designation 1 &amp;2</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29" name="TextBox 28">
            <a:extLst>
              <a:ext uri="{FF2B5EF4-FFF2-40B4-BE49-F238E27FC236}">
                <a16:creationId xmlns:a16="http://schemas.microsoft.com/office/drawing/2014/main" id="{51CB9E69-C80B-EE4C-AC51-425AB803C2B1}"/>
              </a:ext>
            </a:extLst>
          </p:cNvPr>
          <p:cNvSpPr txBox="1"/>
          <p:nvPr/>
        </p:nvSpPr>
        <p:spPr>
          <a:xfrm>
            <a:off x="3364864" y="2454729"/>
            <a:ext cx="2659872"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0 (Blue) : Stayed</a:t>
            </a:r>
          </a:p>
          <a:p>
            <a:pPr marL="285750" indent="-285750">
              <a:buFont typeface="Arial" panose="020B0604020202020204" pitchFamily="34" charset="0"/>
              <a:buChar char="•"/>
            </a:pPr>
            <a:r>
              <a:rPr lang="en-US" sz="1400" dirty="0"/>
              <a:t>1 (Orange) : Resigned</a:t>
            </a:r>
          </a:p>
        </p:txBody>
      </p:sp>
    </p:spTree>
    <p:extLst>
      <p:ext uri="{BB962C8B-B14F-4D97-AF65-F5344CB8AC3E}">
        <p14:creationId xmlns:p14="http://schemas.microsoft.com/office/powerpoint/2010/main" val="227502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quarter" idx="11"/>
          </p:nvPr>
        </p:nvSpPr>
        <p:spPr/>
        <p:txBody>
          <a:bodyPr/>
          <a:lstStyle/>
          <a:p>
            <a:r>
              <a:rPr lang="en-US" dirty="0"/>
              <a:t>Agenda</a:t>
            </a:r>
          </a:p>
        </p:txBody>
      </p:sp>
      <p:sp>
        <p:nvSpPr>
          <p:cNvPr id="4" name="Slide Number Placeholder 3"/>
          <p:cNvSpPr>
            <a:spLocks noGrp="1"/>
          </p:cNvSpPr>
          <p:nvPr>
            <p:ph type="sldNum" sz="quarter" idx="4"/>
          </p:nvPr>
        </p:nvSpPr>
        <p:spPr/>
        <p:txBody>
          <a:bodyPr/>
          <a:lstStyle/>
          <a:p>
            <a:r>
              <a:rPr lang="en-US" dirty="0"/>
              <a:t>Page </a:t>
            </a:r>
            <a:fld id="{5A9C12DC-491F-9444-86A2-13AC5C62A2FC}" type="slidenum">
              <a:rPr lang="en-US" smtClean="0"/>
              <a:pPr/>
              <a:t>2</a:t>
            </a:fld>
            <a:endParaRPr lang="en-US" dirty="0"/>
          </a:p>
        </p:txBody>
      </p:sp>
      <p:sp>
        <p:nvSpPr>
          <p:cNvPr id="16" name="Text Placeholder 15"/>
          <p:cNvSpPr>
            <a:spLocks noGrp="1"/>
          </p:cNvSpPr>
          <p:nvPr>
            <p:ph type="body" sz="quarter" idx="13"/>
          </p:nvPr>
        </p:nvSpPr>
        <p:spPr/>
        <p:txBody>
          <a:bodyPr/>
          <a:lstStyle/>
          <a:p>
            <a:r>
              <a:rPr lang="en-US" dirty="0"/>
              <a:t>1</a:t>
            </a:r>
          </a:p>
        </p:txBody>
      </p:sp>
      <p:sp>
        <p:nvSpPr>
          <p:cNvPr id="15" name="Text Placeholder 14"/>
          <p:cNvSpPr>
            <a:spLocks noGrp="1"/>
          </p:cNvSpPr>
          <p:nvPr>
            <p:ph type="body" sz="quarter" idx="12"/>
          </p:nvPr>
        </p:nvSpPr>
        <p:spPr/>
        <p:txBody>
          <a:bodyPr/>
          <a:lstStyle/>
          <a:p>
            <a:r>
              <a:rPr lang="en-US" dirty="0"/>
              <a:t>Business Understanding</a:t>
            </a:r>
          </a:p>
        </p:txBody>
      </p:sp>
      <p:sp>
        <p:nvSpPr>
          <p:cNvPr id="18" name="Text Placeholder 17"/>
          <p:cNvSpPr>
            <a:spLocks noGrp="1"/>
          </p:cNvSpPr>
          <p:nvPr>
            <p:ph type="body" sz="quarter" idx="15"/>
          </p:nvPr>
        </p:nvSpPr>
        <p:spPr/>
        <p:txBody>
          <a:bodyPr/>
          <a:lstStyle/>
          <a:p>
            <a:r>
              <a:rPr lang="en-US" dirty="0"/>
              <a:t>2</a:t>
            </a:r>
          </a:p>
        </p:txBody>
      </p:sp>
      <p:sp>
        <p:nvSpPr>
          <p:cNvPr id="17" name="Text Placeholder 16"/>
          <p:cNvSpPr>
            <a:spLocks noGrp="1"/>
          </p:cNvSpPr>
          <p:nvPr>
            <p:ph type="body" sz="quarter" idx="14"/>
          </p:nvPr>
        </p:nvSpPr>
        <p:spPr/>
        <p:txBody>
          <a:bodyPr/>
          <a:lstStyle/>
          <a:p>
            <a:r>
              <a:rPr lang="en-US" dirty="0"/>
              <a:t>Data Understanding</a:t>
            </a:r>
          </a:p>
        </p:txBody>
      </p:sp>
      <p:sp>
        <p:nvSpPr>
          <p:cNvPr id="19" name="Text Placeholder 18"/>
          <p:cNvSpPr>
            <a:spLocks noGrp="1"/>
          </p:cNvSpPr>
          <p:nvPr>
            <p:ph type="body" sz="quarter" idx="16"/>
          </p:nvPr>
        </p:nvSpPr>
        <p:spPr/>
        <p:txBody>
          <a:bodyPr/>
          <a:lstStyle/>
          <a:p>
            <a:r>
              <a:rPr lang="en-US" dirty="0"/>
              <a:t>3</a:t>
            </a:r>
          </a:p>
        </p:txBody>
      </p:sp>
      <p:sp>
        <p:nvSpPr>
          <p:cNvPr id="20" name="Text Placeholder 19"/>
          <p:cNvSpPr>
            <a:spLocks noGrp="1"/>
          </p:cNvSpPr>
          <p:nvPr>
            <p:ph type="body" sz="quarter" idx="17"/>
          </p:nvPr>
        </p:nvSpPr>
        <p:spPr/>
        <p:txBody>
          <a:bodyPr/>
          <a:lstStyle/>
          <a:p>
            <a:r>
              <a:rPr lang="en-US" dirty="0"/>
              <a:t>Data Preparation</a:t>
            </a:r>
          </a:p>
        </p:txBody>
      </p:sp>
      <p:sp>
        <p:nvSpPr>
          <p:cNvPr id="21" name="Text Placeholder 20"/>
          <p:cNvSpPr>
            <a:spLocks noGrp="1"/>
          </p:cNvSpPr>
          <p:nvPr>
            <p:ph type="body" sz="quarter" idx="18"/>
          </p:nvPr>
        </p:nvSpPr>
        <p:spPr/>
        <p:txBody>
          <a:bodyPr/>
          <a:lstStyle/>
          <a:p>
            <a:r>
              <a:rPr lang="en-US" dirty="0"/>
              <a:t>4</a:t>
            </a:r>
          </a:p>
        </p:txBody>
      </p:sp>
      <p:sp>
        <p:nvSpPr>
          <p:cNvPr id="22" name="Text Placeholder 21"/>
          <p:cNvSpPr>
            <a:spLocks noGrp="1"/>
          </p:cNvSpPr>
          <p:nvPr>
            <p:ph type="body" sz="quarter" idx="19"/>
          </p:nvPr>
        </p:nvSpPr>
        <p:spPr/>
        <p:txBody>
          <a:bodyPr/>
          <a:lstStyle/>
          <a:p>
            <a:r>
              <a:rPr lang="en-US" dirty="0"/>
              <a:t>Modeling</a:t>
            </a:r>
          </a:p>
        </p:txBody>
      </p:sp>
      <p:sp>
        <p:nvSpPr>
          <p:cNvPr id="23" name="Text Placeholder 22"/>
          <p:cNvSpPr>
            <a:spLocks noGrp="1"/>
          </p:cNvSpPr>
          <p:nvPr>
            <p:ph type="body" sz="quarter" idx="20"/>
          </p:nvPr>
        </p:nvSpPr>
        <p:spPr/>
        <p:txBody>
          <a:bodyPr/>
          <a:lstStyle/>
          <a:p>
            <a:r>
              <a:rPr lang="en-US" dirty="0"/>
              <a:t>5</a:t>
            </a:r>
          </a:p>
        </p:txBody>
      </p:sp>
      <p:sp>
        <p:nvSpPr>
          <p:cNvPr id="24" name="Text Placeholder 23"/>
          <p:cNvSpPr>
            <a:spLocks noGrp="1"/>
          </p:cNvSpPr>
          <p:nvPr>
            <p:ph type="body" sz="quarter" idx="21"/>
          </p:nvPr>
        </p:nvSpPr>
        <p:spPr/>
        <p:txBody>
          <a:bodyPr/>
          <a:lstStyle/>
          <a:p>
            <a:r>
              <a:rPr lang="en-US" dirty="0"/>
              <a:t>Evaluation</a:t>
            </a:r>
          </a:p>
        </p:txBody>
      </p:sp>
      <p:sp>
        <p:nvSpPr>
          <p:cNvPr id="25" name="Text Placeholder 24"/>
          <p:cNvSpPr>
            <a:spLocks noGrp="1"/>
          </p:cNvSpPr>
          <p:nvPr>
            <p:ph type="body" sz="quarter" idx="22"/>
          </p:nvPr>
        </p:nvSpPr>
        <p:spPr/>
        <p:txBody>
          <a:bodyPr/>
          <a:lstStyle/>
          <a:p>
            <a:r>
              <a:rPr lang="en-US" dirty="0"/>
              <a:t>6</a:t>
            </a:r>
          </a:p>
        </p:txBody>
      </p:sp>
      <p:sp>
        <p:nvSpPr>
          <p:cNvPr id="26" name="Text Placeholder 25"/>
          <p:cNvSpPr>
            <a:spLocks noGrp="1"/>
          </p:cNvSpPr>
          <p:nvPr>
            <p:ph type="body" sz="quarter" idx="23"/>
          </p:nvPr>
        </p:nvSpPr>
        <p:spPr/>
        <p:txBody>
          <a:bodyPr/>
          <a:lstStyle/>
          <a:p>
            <a:pPr marL="0" indent="3175"/>
            <a:r>
              <a:rPr lang="en-US" dirty="0"/>
              <a:t>Deployment</a:t>
            </a:r>
          </a:p>
        </p:txBody>
      </p:sp>
      <p:sp>
        <p:nvSpPr>
          <p:cNvPr id="27" name="Text Placeholder 26"/>
          <p:cNvSpPr>
            <a:spLocks noGrp="1"/>
          </p:cNvSpPr>
          <p:nvPr>
            <p:ph type="body" sz="quarter" idx="24"/>
          </p:nvPr>
        </p:nvSpPr>
        <p:spPr/>
        <p:txBody>
          <a:bodyPr/>
          <a:lstStyle/>
          <a:p>
            <a:r>
              <a:rPr lang="en-US" dirty="0"/>
              <a:t>7</a:t>
            </a:r>
          </a:p>
        </p:txBody>
      </p:sp>
      <p:sp>
        <p:nvSpPr>
          <p:cNvPr id="28" name="Text Placeholder 27"/>
          <p:cNvSpPr>
            <a:spLocks noGrp="1"/>
          </p:cNvSpPr>
          <p:nvPr>
            <p:ph type="body" sz="quarter" idx="25"/>
          </p:nvPr>
        </p:nvSpPr>
        <p:spPr/>
        <p:txBody>
          <a:bodyPr/>
          <a:lstStyle/>
          <a:p>
            <a:r>
              <a:rPr lang="en-US" dirty="0"/>
              <a:t>Conclusion</a:t>
            </a:r>
          </a:p>
        </p:txBody>
      </p:sp>
      <p:sp>
        <p:nvSpPr>
          <p:cNvPr id="29" name="Text Placeholder 28"/>
          <p:cNvSpPr>
            <a:spLocks noGrp="1"/>
          </p:cNvSpPr>
          <p:nvPr>
            <p:ph type="body" sz="quarter" idx="26"/>
          </p:nvPr>
        </p:nvSpPr>
        <p:spPr/>
        <p:txBody>
          <a:bodyPr/>
          <a:lstStyle/>
          <a:p>
            <a:r>
              <a:rPr lang="en-US" dirty="0"/>
              <a:t>8</a:t>
            </a:r>
          </a:p>
        </p:txBody>
      </p:sp>
      <p:sp>
        <p:nvSpPr>
          <p:cNvPr id="30" name="Text Placeholder 29"/>
          <p:cNvSpPr>
            <a:spLocks noGrp="1"/>
          </p:cNvSpPr>
          <p:nvPr>
            <p:ph type="body" sz="quarter" idx="27"/>
          </p:nvPr>
        </p:nvSpPr>
        <p:spPr/>
        <p:txBody>
          <a:bodyPr/>
          <a:lstStyle/>
          <a:p>
            <a:r>
              <a:rPr lang="en-US" dirty="0"/>
              <a:t>End</a:t>
            </a:r>
          </a:p>
        </p:txBody>
      </p:sp>
      <p:pic>
        <p:nvPicPr>
          <p:cNvPr id="1026" name="Picture 2">
            <a:extLst>
              <a:ext uri="{FF2B5EF4-FFF2-40B4-BE49-F238E27FC236}">
                <a16:creationId xmlns:a16="http://schemas.microsoft.com/office/drawing/2014/main" id="{B047B8B2-58AE-4936-9190-B260AF09B6B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780"/>
          <a:stretch/>
        </p:blipFill>
        <p:spPr bwMode="auto">
          <a:xfrm>
            <a:off x="104740" y="1362422"/>
            <a:ext cx="4337682" cy="2155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4" name="TextBox 23">
            <a:extLst>
              <a:ext uri="{FF2B5EF4-FFF2-40B4-BE49-F238E27FC236}">
                <a16:creationId xmlns:a16="http://schemas.microsoft.com/office/drawing/2014/main" id="{D9B8A8AD-3166-4E59-8615-CB40C51FFAD1}"/>
              </a:ext>
            </a:extLst>
          </p:cNvPr>
          <p:cNvSpPr txBox="1"/>
          <p:nvPr/>
        </p:nvSpPr>
        <p:spPr>
          <a:xfrm>
            <a:off x="305425" y="347273"/>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Bi-variate analysis: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pic>
        <p:nvPicPr>
          <p:cNvPr id="26" name="Picture 25">
            <a:extLst>
              <a:ext uri="{FF2B5EF4-FFF2-40B4-BE49-F238E27FC236}">
                <a16:creationId xmlns:a16="http://schemas.microsoft.com/office/drawing/2014/main" id="{DC24761B-8F30-4381-ADD8-71CCE320B803}"/>
              </a:ext>
            </a:extLst>
          </p:cNvPr>
          <p:cNvPicPr>
            <a:picLocks noChangeAspect="1"/>
          </p:cNvPicPr>
          <p:nvPr/>
        </p:nvPicPr>
        <p:blipFill>
          <a:blip r:embed="rId3"/>
          <a:stretch>
            <a:fillRect/>
          </a:stretch>
        </p:blipFill>
        <p:spPr>
          <a:xfrm>
            <a:off x="85595" y="826612"/>
            <a:ext cx="9058405" cy="2205917"/>
          </a:xfrm>
          <a:prstGeom prst="rect">
            <a:avLst/>
          </a:prstGeom>
        </p:spPr>
      </p:pic>
      <p:pic>
        <p:nvPicPr>
          <p:cNvPr id="28" name="Picture 27">
            <a:extLst>
              <a:ext uri="{FF2B5EF4-FFF2-40B4-BE49-F238E27FC236}">
                <a16:creationId xmlns:a16="http://schemas.microsoft.com/office/drawing/2014/main" id="{C436BD81-9674-4EFC-8949-74EE152C24A6}"/>
              </a:ext>
            </a:extLst>
          </p:cNvPr>
          <p:cNvPicPr>
            <a:picLocks noChangeAspect="1"/>
          </p:cNvPicPr>
          <p:nvPr/>
        </p:nvPicPr>
        <p:blipFill rotWithShape="1">
          <a:blip r:embed="rId4"/>
          <a:srcRect r="1476" b="6854"/>
          <a:stretch/>
        </p:blipFill>
        <p:spPr>
          <a:xfrm>
            <a:off x="50316" y="2739299"/>
            <a:ext cx="9009017" cy="2526962"/>
          </a:xfrm>
          <a:prstGeom prst="rect">
            <a:avLst/>
          </a:prstGeom>
        </p:spPr>
      </p:pic>
      <p:sp>
        <p:nvSpPr>
          <p:cNvPr id="27" name="Rectangle 26">
            <a:extLst>
              <a:ext uri="{FF2B5EF4-FFF2-40B4-BE49-F238E27FC236}">
                <a16:creationId xmlns:a16="http://schemas.microsoft.com/office/drawing/2014/main" id="{D6ECB1E7-96A8-4000-AECE-4A9E7539B3B9}"/>
              </a:ext>
            </a:extLst>
          </p:cNvPr>
          <p:cNvSpPr/>
          <p:nvPr/>
        </p:nvSpPr>
        <p:spPr>
          <a:xfrm>
            <a:off x="3188667" y="3654213"/>
            <a:ext cx="2167230"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Resignation is seen at all sales turnover, however much higher for negative &amp; zero sales</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29" name="Rectangle 28">
            <a:extLst>
              <a:ext uri="{FF2B5EF4-FFF2-40B4-BE49-F238E27FC236}">
                <a16:creationId xmlns:a16="http://schemas.microsoft.com/office/drawing/2014/main" id="{A4B9C9EE-A0D4-4B63-8A65-C1698CF7D51A}"/>
              </a:ext>
            </a:extLst>
          </p:cNvPr>
          <p:cNvSpPr/>
          <p:nvPr/>
        </p:nvSpPr>
        <p:spPr>
          <a:xfrm>
            <a:off x="2744313" y="1453206"/>
            <a:ext cx="1727675"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No change in salary, hence more attrition </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30" name="Rectangle 29">
            <a:extLst>
              <a:ext uri="{FF2B5EF4-FFF2-40B4-BE49-F238E27FC236}">
                <a16:creationId xmlns:a16="http://schemas.microsoft.com/office/drawing/2014/main" id="{0AB156F5-9294-4F63-8B13-D4153AF69DAD}"/>
              </a:ext>
            </a:extLst>
          </p:cNvPr>
          <p:cNvSpPr/>
          <p:nvPr/>
        </p:nvSpPr>
        <p:spPr>
          <a:xfrm>
            <a:off x="5630429" y="1143413"/>
            <a:ext cx="1727675"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No Promotion, hence more attrition </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31" name="Rectangle 30">
            <a:extLst>
              <a:ext uri="{FF2B5EF4-FFF2-40B4-BE49-F238E27FC236}">
                <a16:creationId xmlns:a16="http://schemas.microsoft.com/office/drawing/2014/main" id="{2AB1BAFC-4EA5-4D7F-AC34-BBBF1CA1FB32}"/>
              </a:ext>
            </a:extLst>
          </p:cNvPr>
          <p:cNvSpPr/>
          <p:nvPr/>
        </p:nvSpPr>
        <p:spPr>
          <a:xfrm>
            <a:off x="5630429" y="3497149"/>
            <a:ext cx="1727675"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prstClr val="black">
                  <a:lumMod val="50000"/>
                  <a:lumOff val="50000"/>
                </a:prstClr>
              </a:buClr>
              <a:buSzTx/>
              <a:buFontTx/>
              <a:buNone/>
              <a:tabLst/>
              <a:defRPr/>
            </a:pPr>
            <a:r>
              <a:rPr lang="en-IN" altLang="zh-TW" sz="1200" dirty="0">
                <a:solidFill>
                  <a:srgbClr val="626469"/>
                </a:solidFill>
                <a:latin typeface="Arial"/>
                <a:ea typeface="微軟正黑體" panose="020B0604030504040204" pitchFamily="34" charset="-120"/>
                <a:cs typeface="Arial"/>
              </a:rPr>
              <a:t>Decrease or no rating change pushes for more attrition</a:t>
            </a:r>
            <a:endParaRPr kumimoji="0" lang="en-IN" altLang="zh-TW" sz="1200" b="1" i="0" u="none" strike="noStrike" kern="1200" cap="none" spc="0" normalizeH="0" baseline="0" noProof="0" dirty="0">
              <a:ln>
                <a:noFill/>
              </a:ln>
              <a:solidFill>
                <a:srgbClr val="626469"/>
              </a:solidFill>
              <a:effectLst/>
              <a:uLnTx/>
              <a:uFillTx/>
              <a:latin typeface="Arial"/>
              <a:ea typeface="微軟正黑體" panose="020B0604030504040204" pitchFamily="34" charset="-120"/>
              <a:cs typeface="Arial"/>
            </a:endParaRPr>
          </a:p>
        </p:txBody>
      </p:sp>
      <p:sp>
        <p:nvSpPr>
          <p:cNvPr id="32" name="TextBox 31">
            <a:extLst>
              <a:ext uri="{FF2B5EF4-FFF2-40B4-BE49-F238E27FC236}">
                <a16:creationId xmlns:a16="http://schemas.microsoft.com/office/drawing/2014/main" id="{A5D35064-3FEB-A845-8984-A5D1A3E01FA9}"/>
              </a:ext>
            </a:extLst>
          </p:cNvPr>
          <p:cNvSpPr txBox="1"/>
          <p:nvPr/>
        </p:nvSpPr>
        <p:spPr>
          <a:xfrm>
            <a:off x="3188667" y="2624423"/>
            <a:ext cx="2659872"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0 (Blue) : Stayed</a:t>
            </a:r>
          </a:p>
          <a:p>
            <a:pPr marL="285750" indent="-285750">
              <a:buFont typeface="Arial" panose="020B0604020202020204" pitchFamily="34" charset="0"/>
              <a:buChar char="•"/>
            </a:pPr>
            <a:r>
              <a:rPr lang="en-US" sz="1400" dirty="0"/>
              <a:t>1 (Orange) : Resigned</a:t>
            </a:r>
          </a:p>
        </p:txBody>
      </p:sp>
    </p:spTree>
    <p:extLst>
      <p:ext uri="{BB962C8B-B14F-4D97-AF65-F5344CB8AC3E}">
        <p14:creationId xmlns:p14="http://schemas.microsoft.com/office/powerpoint/2010/main" val="157875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4" name="TextBox 23">
            <a:extLst>
              <a:ext uri="{FF2B5EF4-FFF2-40B4-BE49-F238E27FC236}">
                <a16:creationId xmlns:a16="http://schemas.microsoft.com/office/drawing/2014/main" id="{D9B8A8AD-3166-4E59-8615-CB40C51FFAD1}"/>
              </a:ext>
            </a:extLst>
          </p:cNvPr>
          <p:cNvSpPr txBox="1"/>
          <p:nvPr/>
        </p:nvSpPr>
        <p:spPr>
          <a:xfrm>
            <a:off x="305425" y="347273"/>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Bi-variate analysis: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pic>
        <p:nvPicPr>
          <p:cNvPr id="25" name="Picture 24">
            <a:extLst>
              <a:ext uri="{FF2B5EF4-FFF2-40B4-BE49-F238E27FC236}">
                <a16:creationId xmlns:a16="http://schemas.microsoft.com/office/drawing/2014/main" id="{026502AB-BE22-40F3-8A95-113AB56E8E87}"/>
              </a:ext>
            </a:extLst>
          </p:cNvPr>
          <p:cNvPicPr>
            <a:picLocks noChangeAspect="1"/>
          </p:cNvPicPr>
          <p:nvPr/>
        </p:nvPicPr>
        <p:blipFill>
          <a:blip r:embed="rId3"/>
          <a:stretch>
            <a:fillRect/>
          </a:stretch>
        </p:blipFill>
        <p:spPr>
          <a:xfrm>
            <a:off x="305425" y="821265"/>
            <a:ext cx="8728508" cy="4304082"/>
          </a:xfrm>
          <a:prstGeom prst="rect">
            <a:avLst/>
          </a:prstGeom>
        </p:spPr>
      </p:pic>
      <p:sp>
        <p:nvSpPr>
          <p:cNvPr id="26" name="TextBox 25">
            <a:extLst>
              <a:ext uri="{FF2B5EF4-FFF2-40B4-BE49-F238E27FC236}">
                <a16:creationId xmlns:a16="http://schemas.microsoft.com/office/drawing/2014/main" id="{A73FE88B-6170-4142-A890-B9A7A7C96D01}"/>
              </a:ext>
            </a:extLst>
          </p:cNvPr>
          <p:cNvSpPr txBox="1"/>
          <p:nvPr/>
        </p:nvSpPr>
        <p:spPr>
          <a:xfrm>
            <a:off x="3442045" y="2711696"/>
            <a:ext cx="2835520"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0 (Blue) : Stayed</a:t>
            </a:r>
          </a:p>
          <a:p>
            <a:pPr marL="285750" indent="-285750">
              <a:buFont typeface="Arial" panose="020B0604020202020204" pitchFamily="34" charset="0"/>
              <a:buChar char="•"/>
            </a:pPr>
            <a:r>
              <a:rPr lang="en-US" sz="1400" dirty="0"/>
              <a:t>1 (Orange) : Resigned</a:t>
            </a:r>
          </a:p>
        </p:txBody>
      </p:sp>
    </p:spTree>
    <p:extLst>
      <p:ext uri="{BB962C8B-B14F-4D97-AF65-F5344CB8AC3E}">
        <p14:creationId xmlns:p14="http://schemas.microsoft.com/office/powerpoint/2010/main" val="34955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4" name="TextBox 23">
            <a:extLst>
              <a:ext uri="{FF2B5EF4-FFF2-40B4-BE49-F238E27FC236}">
                <a16:creationId xmlns:a16="http://schemas.microsoft.com/office/drawing/2014/main" id="{D9B8A8AD-3166-4E59-8615-CB40C51FFAD1}"/>
              </a:ext>
            </a:extLst>
          </p:cNvPr>
          <p:cNvSpPr txBox="1"/>
          <p:nvPr/>
        </p:nvSpPr>
        <p:spPr>
          <a:xfrm>
            <a:off x="305425" y="347273"/>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Bi-variate analysis: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pic>
        <p:nvPicPr>
          <p:cNvPr id="26" name="Picture 25">
            <a:extLst>
              <a:ext uri="{FF2B5EF4-FFF2-40B4-BE49-F238E27FC236}">
                <a16:creationId xmlns:a16="http://schemas.microsoft.com/office/drawing/2014/main" id="{F7754D7C-8990-49A3-85FF-C461D2A77EC7}"/>
              </a:ext>
            </a:extLst>
          </p:cNvPr>
          <p:cNvPicPr>
            <a:picLocks noChangeAspect="1"/>
          </p:cNvPicPr>
          <p:nvPr/>
        </p:nvPicPr>
        <p:blipFill rotWithShape="1">
          <a:blip r:embed="rId3"/>
          <a:srcRect t="48296" r="50297"/>
          <a:stretch/>
        </p:blipFill>
        <p:spPr>
          <a:xfrm>
            <a:off x="332920" y="952618"/>
            <a:ext cx="7464291" cy="3843609"/>
          </a:xfrm>
          <a:prstGeom prst="rect">
            <a:avLst/>
          </a:prstGeom>
        </p:spPr>
      </p:pic>
      <p:sp>
        <p:nvSpPr>
          <p:cNvPr id="23" name="TextBox 22">
            <a:extLst>
              <a:ext uri="{FF2B5EF4-FFF2-40B4-BE49-F238E27FC236}">
                <a16:creationId xmlns:a16="http://schemas.microsoft.com/office/drawing/2014/main" id="{A393F21A-E064-C042-AD49-1F315A464892}"/>
              </a:ext>
            </a:extLst>
          </p:cNvPr>
          <p:cNvSpPr txBox="1"/>
          <p:nvPr/>
        </p:nvSpPr>
        <p:spPr>
          <a:xfrm>
            <a:off x="6206153" y="4381866"/>
            <a:ext cx="28355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0 (Blue) : Stayed</a:t>
            </a:r>
          </a:p>
          <a:p>
            <a:pPr marL="285750" indent="-285750">
              <a:buFont typeface="Arial" panose="020B0604020202020204" pitchFamily="34" charset="0"/>
              <a:buChar char="•"/>
            </a:pPr>
            <a:r>
              <a:rPr lang="en-US" dirty="0"/>
              <a:t>1 (Orange) : Resigned</a:t>
            </a:r>
          </a:p>
        </p:txBody>
      </p:sp>
    </p:spTree>
    <p:extLst>
      <p:ext uri="{BB962C8B-B14F-4D97-AF65-F5344CB8AC3E}">
        <p14:creationId xmlns:p14="http://schemas.microsoft.com/office/powerpoint/2010/main" val="177323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25" name="Group 24">
            <a:extLst>
              <a:ext uri="{FF2B5EF4-FFF2-40B4-BE49-F238E27FC236}">
                <a16:creationId xmlns:a16="http://schemas.microsoft.com/office/drawing/2014/main" id="{6B9C8287-9E1D-4BF1-92A0-C3D9B6AAD699}"/>
              </a:ext>
            </a:extLst>
          </p:cNvPr>
          <p:cNvGrpSpPr/>
          <p:nvPr/>
        </p:nvGrpSpPr>
        <p:grpSpPr>
          <a:xfrm>
            <a:off x="1560284" y="79104"/>
            <a:ext cx="1296000" cy="360000"/>
            <a:chOff x="2935077" y="0"/>
            <a:chExt cx="1634954" cy="638126"/>
          </a:xfrm>
          <a:solidFill>
            <a:srgbClr val="00B050"/>
          </a:solidFill>
          <a:scene3d>
            <a:camera prst="orthographicFront"/>
            <a:lightRig rig="flat" dir="t"/>
          </a:scene3d>
        </p:grpSpPr>
        <p:sp>
          <p:nvSpPr>
            <p:cNvPr id="26" name="Chevron 112">
              <a:extLst>
                <a:ext uri="{FF2B5EF4-FFF2-40B4-BE49-F238E27FC236}">
                  <a16:creationId xmlns:a16="http://schemas.microsoft.com/office/drawing/2014/main" id="{F508D183-DF77-413E-8837-EA20A414A72B}"/>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7" name="Chevron 8">
              <a:extLst>
                <a:ext uri="{FF2B5EF4-FFF2-40B4-BE49-F238E27FC236}">
                  <a16:creationId xmlns:a16="http://schemas.microsoft.com/office/drawing/2014/main" id="{CC13CAC2-E9D9-4467-88BA-1FEE852184AD}"/>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8" name="Group 27">
            <a:extLst>
              <a:ext uri="{FF2B5EF4-FFF2-40B4-BE49-F238E27FC236}">
                <a16:creationId xmlns:a16="http://schemas.microsoft.com/office/drawing/2014/main" id="{835516EA-D621-4E7E-965E-C8A29568B80C}"/>
              </a:ext>
            </a:extLst>
          </p:cNvPr>
          <p:cNvGrpSpPr/>
          <p:nvPr/>
        </p:nvGrpSpPr>
        <p:grpSpPr>
          <a:xfrm>
            <a:off x="2769066" y="74353"/>
            <a:ext cx="1296000" cy="360000"/>
            <a:chOff x="7239325" y="16256"/>
            <a:chExt cx="1634954" cy="638126"/>
          </a:xfrm>
          <a:solidFill>
            <a:schemeClr val="bg1">
              <a:lumMod val="85000"/>
            </a:schemeClr>
          </a:solidFill>
          <a:scene3d>
            <a:camera prst="orthographicFront"/>
            <a:lightRig rig="flat" dir="t"/>
          </a:scene3d>
        </p:grpSpPr>
        <p:sp>
          <p:nvSpPr>
            <p:cNvPr id="29" name="Chevron 124">
              <a:extLst>
                <a:ext uri="{FF2B5EF4-FFF2-40B4-BE49-F238E27FC236}">
                  <a16:creationId xmlns:a16="http://schemas.microsoft.com/office/drawing/2014/main" id="{F202A0C5-32AE-4BCC-84DC-EB5731EB7B1D}"/>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0" name="Chevron 14">
              <a:extLst>
                <a:ext uri="{FF2B5EF4-FFF2-40B4-BE49-F238E27FC236}">
                  <a16:creationId xmlns:a16="http://schemas.microsoft.com/office/drawing/2014/main" id="{4E8CF72A-6AF2-4E76-8B30-04EEBA9D524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pic>
        <p:nvPicPr>
          <p:cNvPr id="31" name="Picture 30">
            <a:extLst>
              <a:ext uri="{FF2B5EF4-FFF2-40B4-BE49-F238E27FC236}">
                <a16:creationId xmlns:a16="http://schemas.microsoft.com/office/drawing/2014/main" id="{2DB7C00C-7E7C-F04E-94D6-63D0E6E7D89C}"/>
              </a:ext>
            </a:extLst>
          </p:cNvPr>
          <p:cNvPicPr>
            <a:picLocks noChangeAspect="1"/>
          </p:cNvPicPr>
          <p:nvPr/>
        </p:nvPicPr>
        <p:blipFill>
          <a:blip r:embed="rId3"/>
          <a:stretch>
            <a:fillRect/>
          </a:stretch>
        </p:blipFill>
        <p:spPr>
          <a:xfrm>
            <a:off x="-4605" y="1506261"/>
            <a:ext cx="4652805" cy="2701674"/>
          </a:xfrm>
          <a:prstGeom prst="rect">
            <a:avLst/>
          </a:prstGeom>
        </p:spPr>
      </p:pic>
      <p:pic>
        <p:nvPicPr>
          <p:cNvPr id="6" name="Picture 5" descr="Chart, waterfall chart&#10;&#10;Description automatically generated">
            <a:extLst>
              <a:ext uri="{FF2B5EF4-FFF2-40B4-BE49-F238E27FC236}">
                <a16:creationId xmlns:a16="http://schemas.microsoft.com/office/drawing/2014/main" id="{CDED9005-F74D-794D-99C6-B9E15FFDBA85}"/>
              </a:ext>
            </a:extLst>
          </p:cNvPr>
          <p:cNvPicPr>
            <a:picLocks noChangeAspect="1"/>
          </p:cNvPicPr>
          <p:nvPr/>
        </p:nvPicPr>
        <p:blipFill>
          <a:blip r:embed="rId4"/>
          <a:stretch>
            <a:fillRect/>
          </a:stretch>
        </p:blipFill>
        <p:spPr>
          <a:xfrm>
            <a:off x="4572000" y="1543897"/>
            <a:ext cx="4572000" cy="2520102"/>
          </a:xfrm>
          <a:prstGeom prst="rect">
            <a:avLst/>
          </a:prstGeom>
        </p:spPr>
      </p:pic>
      <p:sp>
        <p:nvSpPr>
          <p:cNvPr id="32" name="TextBox 31">
            <a:extLst>
              <a:ext uri="{FF2B5EF4-FFF2-40B4-BE49-F238E27FC236}">
                <a16:creationId xmlns:a16="http://schemas.microsoft.com/office/drawing/2014/main" id="{34FCA1AB-90A8-D843-951B-81E94BAA2078}"/>
              </a:ext>
            </a:extLst>
          </p:cNvPr>
          <p:cNvSpPr txBox="1"/>
          <p:nvPr/>
        </p:nvSpPr>
        <p:spPr>
          <a:xfrm>
            <a:off x="305425" y="457340"/>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Bi-variate analysis: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sp>
        <p:nvSpPr>
          <p:cNvPr id="33" name="TextBox 32">
            <a:extLst>
              <a:ext uri="{FF2B5EF4-FFF2-40B4-BE49-F238E27FC236}">
                <a16:creationId xmlns:a16="http://schemas.microsoft.com/office/drawing/2014/main" id="{ABF092AF-342E-0046-8B98-9B657B062579}"/>
              </a:ext>
            </a:extLst>
          </p:cNvPr>
          <p:cNvSpPr txBox="1"/>
          <p:nvPr/>
        </p:nvSpPr>
        <p:spPr>
          <a:xfrm>
            <a:off x="3292380" y="4162940"/>
            <a:ext cx="2659872"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0 (Blue) : Stayed</a:t>
            </a:r>
          </a:p>
          <a:p>
            <a:pPr marL="285750" indent="-285750">
              <a:buFont typeface="Arial" panose="020B0604020202020204" pitchFamily="34" charset="0"/>
              <a:buChar char="•"/>
            </a:pPr>
            <a:r>
              <a:rPr lang="en-US" sz="1400" dirty="0"/>
              <a:t>1 (Orange) : Resigned</a:t>
            </a:r>
          </a:p>
        </p:txBody>
      </p:sp>
    </p:spTree>
    <p:extLst>
      <p:ext uri="{BB962C8B-B14F-4D97-AF65-F5344CB8AC3E}">
        <p14:creationId xmlns:p14="http://schemas.microsoft.com/office/powerpoint/2010/main" val="373179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4" name="TextBox 23">
            <a:extLst>
              <a:ext uri="{FF2B5EF4-FFF2-40B4-BE49-F238E27FC236}">
                <a16:creationId xmlns:a16="http://schemas.microsoft.com/office/drawing/2014/main" id="{D9B8A8AD-3166-4E59-8615-CB40C51FFAD1}"/>
              </a:ext>
            </a:extLst>
          </p:cNvPr>
          <p:cNvSpPr txBox="1"/>
          <p:nvPr/>
        </p:nvSpPr>
        <p:spPr>
          <a:xfrm>
            <a:off x="305425" y="347273"/>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Bi-variate analysis: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pic>
        <p:nvPicPr>
          <p:cNvPr id="27" name="Picture 26">
            <a:extLst>
              <a:ext uri="{FF2B5EF4-FFF2-40B4-BE49-F238E27FC236}">
                <a16:creationId xmlns:a16="http://schemas.microsoft.com/office/drawing/2014/main" id="{99E22DB8-5A8E-467A-9C18-30610B11711A}"/>
              </a:ext>
            </a:extLst>
          </p:cNvPr>
          <p:cNvPicPr>
            <a:picLocks noChangeAspect="1"/>
          </p:cNvPicPr>
          <p:nvPr/>
        </p:nvPicPr>
        <p:blipFill>
          <a:blip r:embed="rId3"/>
          <a:stretch>
            <a:fillRect/>
          </a:stretch>
        </p:blipFill>
        <p:spPr>
          <a:xfrm>
            <a:off x="658268" y="1100873"/>
            <a:ext cx="7635902" cy="3406435"/>
          </a:xfrm>
          <a:prstGeom prst="rect">
            <a:avLst/>
          </a:prstGeom>
        </p:spPr>
      </p:pic>
    </p:spTree>
    <p:extLst>
      <p:ext uri="{BB962C8B-B14F-4D97-AF65-F5344CB8AC3E}">
        <p14:creationId xmlns:p14="http://schemas.microsoft.com/office/powerpoint/2010/main" val="428057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4" name="TextBox 23">
            <a:extLst>
              <a:ext uri="{FF2B5EF4-FFF2-40B4-BE49-F238E27FC236}">
                <a16:creationId xmlns:a16="http://schemas.microsoft.com/office/drawing/2014/main" id="{D9B8A8AD-3166-4E59-8615-CB40C51FFAD1}"/>
              </a:ext>
            </a:extLst>
          </p:cNvPr>
          <p:cNvSpPr txBox="1"/>
          <p:nvPr/>
        </p:nvSpPr>
        <p:spPr>
          <a:xfrm>
            <a:off x="305425" y="347273"/>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Categorical plots ( Swarm plot)</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pic>
        <p:nvPicPr>
          <p:cNvPr id="30" name="Picture 29">
            <a:extLst>
              <a:ext uri="{FF2B5EF4-FFF2-40B4-BE49-F238E27FC236}">
                <a16:creationId xmlns:a16="http://schemas.microsoft.com/office/drawing/2014/main" id="{4E8FBD4B-20DD-4747-8D99-2F0BDEFA5CE6}"/>
              </a:ext>
            </a:extLst>
          </p:cNvPr>
          <p:cNvPicPr>
            <a:picLocks noChangeAspect="1"/>
          </p:cNvPicPr>
          <p:nvPr/>
        </p:nvPicPr>
        <p:blipFill>
          <a:blip r:embed="rId3"/>
          <a:stretch>
            <a:fillRect/>
          </a:stretch>
        </p:blipFill>
        <p:spPr>
          <a:xfrm>
            <a:off x="1291305" y="953990"/>
            <a:ext cx="6561389" cy="4115157"/>
          </a:xfrm>
          <a:prstGeom prst="rect">
            <a:avLst/>
          </a:prstGeom>
        </p:spPr>
      </p:pic>
    </p:spTree>
    <p:extLst>
      <p:ext uri="{BB962C8B-B14F-4D97-AF65-F5344CB8AC3E}">
        <p14:creationId xmlns:p14="http://schemas.microsoft.com/office/powerpoint/2010/main" val="29935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4" name="TextBox 23">
            <a:extLst>
              <a:ext uri="{FF2B5EF4-FFF2-40B4-BE49-F238E27FC236}">
                <a16:creationId xmlns:a16="http://schemas.microsoft.com/office/drawing/2014/main" id="{D9B8A8AD-3166-4E59-8615-CB40C51FFAD1}"/>
              </a:ext>
            </a:extLst>
          </p:cNvPr>
          <p:cNvSpPr txBox="1"/>
          <p:nvPr/>
        </p:nvSpPr>
        <p:spPr>
          <a:xfrm>
            <a:off x="305425" y="347273"/>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Bi-Variate (</a:t>
            </a:r>
            <a:r>
              <a:rPr lang="en-US" sz="2800" b="1" dirty="0">
                <a:solidFill>
                  <a:srgbClr val="00B050"/>
                </a:solidFill>
                <a:latin typeface="Arial"/>
              </a:rPr>
              <a:t>S</a:t>
            </a:r>
            <a:r>
              <a:rPr kumimoji="0" lang="en-US" sz="2800" b="1" i="0" u="none" strike="noStrike" kern="1200" cap="none" spc="0" normalizeH="0" baseline="0" noProof="0" dirty="0">
                <a:ln>
                  <a:noFill/>
                </a:ln>
                <a:solidFill>
                  <a:srgbClr val="00B050"/>
                </a:solidFill>
                <a:effectLst/>
                <a:uLnTx/>
                <a:uFillTx/>
                <a:latin typeface="Arial"/>
                <a:ea typeface="+mn-ea"/>
                <a:cs typeface="+mn-cs"/>
              </a:rPr>
              <a:t>warm plot):</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pic>
        <p:nvPicPr>
          <p:cNvPr id="27" name="Picture 26">
            <a:extLst>
              <a:ext uri="{FF2B5EF4-FFF2-40B4-BE49-F238E27FC236}">
                <a16:creationId xmlns:a16="http://schemas.microsoft.com/office/drawing/2014/main" id="{B461CB30-A639-40F9-B3A2-98F9C4FF258B}"/>
              </a:ext>
            </a:extLst>
          </p:cNvPr>
          <p:cNvPicPr>
            <a:picLocks noChangeAspect="1"/>
          </p:cNvPicPr>
          <p:nvPr/>
        </p:nvPicPr>
        <p:blipFill>
          <a:blip r:embed="rId3"/>
          <a:stretch>
            <a:fillRect/>
          </a:stretch>
        </p:blipFill>
        <p:spPr>
          <a:xfrm>
            <a:off x="1253041" y="783046"/>
            <a:ext cx="6370872" cy="4191363"/>
          </a:xfrm>
          <a:prstGeom prst="rect">
            <a:avLst/>
          </a:prstGeom>
        </p:spPr>
      </p:pic>
    </p:spTree>
    <p:extLst>
      <p:ext uri="{BB962C8B-B14F-4D97-AF65-F5344CB8AC3E}">
        <p14:creationId xmlns:p14="http://schemas.microsoft.com/office/powerpoint/2010/main" val="312502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25" name="Group 24">
            <a:extLst>
              <a:ext uri="{FF2B5EF4-FFF2-40B4-BE49-F238E27FC236}">
                <a16:creationId xmlns:a16="http://schemas.microsoft.com/office/drawing/2014/main" id="{6B9C8287-9E1D-4BF1-92A0-C3D9B6AAD699}"/>
              </a:ext>
            </a:extLst>
          </p:cNvPr>
          <p:cNvGrpSpPr/>
          <p:nvPr/>
        </p:nvGrpSpPr>
        <p:grpSpPr>
          <a:xfrm>
            <a:off x="1560284" y="79104"/>
            <a:ext cx="1296000" cy="360000"/>
            <a:chOff x="2935077" y="0"/>
            <a:chExt cx="1634954" cy="638126"/>
          </a:xfrm>
          <a:solidFill>
            <a:srgbClr val="00B050"/>
          </a:solidFill>
          <a:scene3d>
            <a:camera prst="orthographicFront"/>
            <a:lightRig rig="flat" dir="t"/>
          </a:scene3d>
        </p:grpSpPr>
        <p:sp>
          <p:nvSpPr>
            <p:cNvPr id="26" name="Chevron 112">
              <a:extLst>
                <a:ext uri="{FF2B5EF4-FFF2-40B4-BE49-F238E27FC236}">
                  <a16:creationId xmlns:a16="http://schemas.microsoft.com/office/drawing/2014/main" id="{F508D183-DF77-413E-8837-EA20A414A72B}"/>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7" name="Chevron 8">
              <a:extLst>
                <a:ext uri="{FF2B5EF4-FFF2-40B4-BE49-F238E27FC236}">
                  <a16:creationId xmlns:a16="http://schemas.microsoft.com/office/drawing/2014/main" id="{CC13CAC2-E9D9-4467-88BA-1FEE852184AD}"/>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8" name="Group 27">
            <a:extLst>
              <a:ext uri="{FF2B5EF4-FFF2-40B4-BE49-F238E27FC236}">
                <a16:creationId xmlns:a16="http://schemas.microsoft.com/office/drawing/2014/main" id="{835516EA-D621-4E7E-965E-C8A29568B80C}"/>
              </a:ext>
            </a:extLst>
          </p:cNvPr>
          <p:cNvGrpSpPr/>
          <p:nvPr/>
        </p:nvGrpSpPr>
        <p:grpSpPr>
          <a:xfrm>
            <a:off x="2769066" y="74353"/>
            <a:ext cx="1296000" cy="360000"/>
            <a:chOff x="7239325" y="16256"/>
            <a:chExt cx="1634954" cy="638126"/>
          </a:xfrm>
          <a:solidFill>
            <a:schemeClr val="bg1">
              <a:lumMod val="85000"/>
            </a:schemeClr>
          </a:solidFill>
          <a:scene3d>
            <a:camera prst="orthographicFront"/>
            <a:lightRig rig="flat" dir="t"/>
          </a:scene3d>
        </p:grpSpPr>
        <p:sp>
          <p:nvSpPr>
            <p:cNvPr id="29" name="Chevron 124">
              <a:extLst>
                <a:ext uri="{FF2B5EF4-FFF2-40B4-BE49-F238E27FC236}">
                  <a16:creationId xmlns:a16="http://schemas.microsoft.com/office/drawing/2014/main" id="{F202A0C5-32AE-4BCC-84DC-EB5731EB7B1D}"/>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0" name="Chevron 14">
              <a:extLst>
                <a:ext uri="{FF2B5EF4-FFF2-40B4-BE49-F238E27FC236}">
                  <a16:creationId xmlns:a16="http://schemas.microsoft.com/office/drawing/2014/main" id="{4E8CF72A-6AF2-4E76-8B30-04EEBA9D524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pic>
        <p:nvPicPr>
          <p:cNvPr id="15" name="Picture 14">
            <a:extLst>
              <a:ext uri="{FF2B5EF4-FFF2-40B4-BE49-F238E27FC236}">
                <a16:creationId xmlns:a16="http://schemas.microsoft.com/office/drawing/2014/main" id="{5D97D420-2BB6-48B2-B151-12A78CA2E152}"/>
              </a:ext>
            </a:extLst>
          </p:cNvPr>
          <p:cNvPicPr>
            <a:picLocks noChangeAspect="1"/>
          </p:cNvPicPr>
          <p:nvPr/>
        </p:nvPicPr>
        <p:blipFill>
          <a:blip r:embed="rId3"/>
          <a:stretch>
            <a:fillRect/>
          </a:stretch>
        </p:blipFill>
        <p:spPr>
          <a:xfrm>
            <a:off x="1145747" y="816841"/>
            <a:ext cx="6500423" cy="4206605"/>
          </a:xfrm>
          <a:prstGeom prst="rect">
            <a:avLst/>
          </a:prstGeom>
        </p:spPr>
      </p:pic>
      <p:sp>
        <p:nvSpPr>
          <p:cNvPr id="31" name="TextBox 30">
            <a:extLst>
              <a:ext uri="{FF2B5EF4-FFF2-40B4-BE49-F238E27FC236}">
                <a16:creationId xmlns:a16="http://schemas.microsoft.com/office/drawing/2014/main" id="{B9E54392-4B5C-4295-B948-07E9CA23571E}"/>
              </a:ext>
            </a:extLst>
          </p:cNvPr>
          <p:cNvSpPr txBox="1"/>
          <p:nvPr/>
        </p:nvSpPr>
        <p:spPr>
          <a:xfrm>
            <a:off x="305425" y="347273"/>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STRIP PLOT:</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sp>
        <p:nvSpPr>
          <p:cNvPr id="32" name="TextBox 31">
            <a:extLst>
              <a:ext uri="{FF2B5EF4-FFF2-40B4-BE49-F238E27FC236}">
                <a16:creationId xmlns:a16="http://schemas.microsoft.com/office/drawing/2014/main" id="{FDE6D0B7-A70D-4127-A0CC-F534A2F82CB5}"/>
              </a:ext>
            </a:extLst>
          </p:cNvPr>
          <p:cNvSpPr txBox="1"/>
          <p:nvPr/>
        </p:nvSpPr>
        <p:spPr>
          <a:xfrm>
            <a:off x="308388" y="348846"/>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STRIP PLOT:</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spTree>
    <p:extLst>
      <p:ext uri="{BB962C8B-B14F-4D97-AF65-F5344CB8AC3E}">
        <p14:creationId xmlns:p14="http://schemas.microsoft.com/office/powerpoint/2010/main" val="268075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25" name="Group 24">
            <a:extLst>
              <a:ext uri="{FF2B5EF4-FFF2-40B4-BE49-F238E27FC236}">
                <a16:creationId xmlns:a16="http://schemas.microsoft.com/office/drawing/2014/main" id="{6B9C8287-9E1D-4BF1-92A0-C3D9B6AAD699}"/>
              </a:ext>
            </a:extLst>
          </p:cNvPr>
          <p:cNvGrpSpPr/>
          <p:nvPr/>
        </p:nvGrpSpPr>
        <p:grpSpPr>
          <a:xfrm>
            <a:off x="1560284" y="79104"/>
            <a:ext cx="1296000" cy="360000"/>
            <a:chOff x="2935077" y="0"/>
            <a:chExt cx="1634954" cy="638126"/>
          </a:xfrm>
          <a:solidFill>
            <a:srgbClr val="00B050"/>
          </a:solidFill>
          <a:scene3d>
            <a:camera prst="orthographicFront"/>
            <a:lightRig rig="flat" dir="t"/>
          </a:scene3d>
        </p:grpSpPr>
        <p:sp>
          <p:nvSpPr>
            <p:cNvPr id="26" name="Chevron 112">
              <a:extLst>
                <a:ext uri="{FF2B5EF4-FFF2-40B4-BE49-F238E27FC236}">
                  <a16:creationId xmlns:a16="http://schemas.microsoft.com/office/drawing/2014/main" id="{F508D183-DF77-413E-8837-EA20A414A72B}"/>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7" name="Chevron 8">
              <a:extLst>
                <a:ext uri="{FF2B5EF4-FFF2-40B4-BE49-F238E27FC236}">
                  <a16:creationId xmlns:a16="http://schemas.microsoft.com/office/drawing/2014/main" id="{CC13CAC2-E9D9-4467-88BA-1FEE852184AD}"/>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8" name="Group 27">
            <a:extLst>
              <a:ext uri="{FF2B5EF4-FFF2-40B4-BE49-F238E27FC236}">
                <a16:creationId xmlns:a16="http://schemas.microsoft.com/office/drawing/2014/main" id="{835516EA-D621-4E7E-965E-C8A29568B80C}"/>
              </a:ext>
            </a:extLst>
          </p:cNvPr>
          <p:cNvGrpSpPr/>
          <p:nvPr/>
        </p:nvGrpSpPr>
        <p:grpSpPr>
          <a:xfrm>
            <a:off x="2769066" y="74353"/>
            <a:ext cx="1296000" cy="360000"/>
            <a:chOff x="7239325" y="16256"/>
            <a:chExt cx="1634954" cy="638126"/>
          </a:xfrm>
          <a:solidFill>
            <a:schemeClr val="bg1">
              <a:lumMod val="85000"/>
            </a:schemeClr>
          </a:solidFill>
          <a:scene3d>
            <a:camera prst="orthographicFront"/>
            <a:lightRig rig="flat" dir="t"/>
          </a:scene3d>
        </p:grpSpPr>
        <p:sp>
          <p:nvSpPr>
            <p:cNvPr id="29" name="Chevron 124">
              <a:extLst>
                <a:ext uri="{FF2B5EF4-FFF2-40B4-BE49-F238E27FC236}">
                  <a16:creationId xmlns:a16="http://schemas.microsoft.com/office/drawing/2014/main" id="{F202A0C5-32AE-4BCC-84DC-EB5731EB7B1D}"/>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0" name="Chevron 14">
              <a:extLst>
                <a:ext uri="{FF2B5EF4-FFF2-40B4-BE49-F238E27FC236}">
                  <a16:creationId xmlns:a16="http://schemas.microsoft.com/office/drawing/2014/main" id="{4E8CF72A-6AF2-4E76-8B30-04EEBA9D524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pic>
        <p:nvPicPr>
          <p:cNvPr id="20" name="Picture 19">
            <a:extLst>
              <a:ext uri="{FF2B5EF4-FFF2-40B4-BE49-F238E27FC236}">
                <a16:creationId xmlns:a16="http://schemas.microsoft.com/office/drawing/2014/main" id="{A27E31A8-77C7-4723-993F-03991FB88041}"/>
              </a:ext>
            </a:extLst>
          </p:cNvPr>
          <p:cNvPicPr>
            <a:picLocks noChangeAspect="1"/>
          </p:cNvPicPr>
          <p:nvPr/>
        </p:nvPicPr>
        <p:blipFill>
          <a:blip r:embed="rId3"/>
          <a:stretch>
            <a:fillRect/>
          </a:stretch>
        </p:blipFill>
        <p:spPr>
          <a:xfrm>
            <a:off x="575285" y="1476438"/>
            <a:ext cx="3566469" cy="3322608"/>
          </a:xfrm>
          <a:prstGeom prst="rect">
            <a:avLst/>
          </a:prstGeom>
        </p:spPr>
      </p:pic>
      <p:pic>
        <p:nvPicPr>
          <p:cNvPr id="31" name="Picture 30">
            <a:extLst>
              <a:ext uri="{FF2B5EF4-FFF2-40B4-BE49-F238E27FC236}">
                <a16:creationId xmlns:a16="http://schemas.microsoft.com/office/drawing/2014/main" id="{41E54E0B-8719-488F-B182-998D6A7856FC}"/>
              </a:ext>
            </a:extLst>
          </p:cNvPr>
          <p:cNvPicPr>
            <a:picLocks noChangeAspect="1"/>
          </p:cNvPicPr>
          <p:nvPr/>
        </p:nvPicPr>
        <p:blipFill>
          <a:blip r:embed="rId4"/>
          <a:stretch>
            <a:fillRect/>
          </a:stretch>
        </p:blipFill>
        <p:spPr>
          <a:xfrm>
            <a:off x="4718653" y="1432897"/>
            <a:ext cx="3551228" cy="3292125"/>
          </a:xfrm>
          <a:prstGeom prst="rect">
            <a:avLst/>
          </a:prstGeom>
        </p:spPr>
      </p:pic>
      <p:sp>
        <p:nvSpPr>
          <p:cNvPr id="32" name="TextBox 31">
            <a:extLst>
              <a:ext uri="{FF2B5EF4-FFF2-40B4-BE49-F238E27FC236}">
                <a16:creationId xmlns:a16="http://schemas.microsoft.com/office/drawing/2014/main" id="{DBA26393-3770-4CEA-818B-8DB21EAA2698}"/>
              </a:ext>
            </a:extLst>
          </p:cNvPr>
          <p:cNvSpPr txBox="1"/>
          <p:nvPr/>
        </p:nvSpPr>
        <p:spPr>
          <a:xfrm>
            <a:off x="308388" y="344454"/>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Numerical plots: (Joint plots)</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spTree>
    <p:extLst>
      <p:ext uri="{BB962C8B-B14F-4D97-AF65-F5344CB8AC3E}">
        <p14:creationId xmlns:p14="http://schemas.microsoft.com/office/powerpoint/2010/main" val="254606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25" name="Group 24">
            <a:extLst>
              <a:ext uri="{FF2B5EF4-FFF2-40B4-BE49-F238E27FC236}">
                <a16:creationId xmlns:a16="http://schemas.microsoft.com/office/drawing/2014/main" id="{6B9C8287-9E1D-4BF1-92A0-C3D9B6AAD699}"/>
              </a:ext>
            </a:extLst>
          </p:cNvPr>
          <p:cNvGrpSpPr/>
          <p:nvPr/>
        </p:nvGrpSpPr>
        <p:grpSpPr>
          <a:xfrm>
            <a:off x="1560284" y="79104"/>
            <a:ext cx="1296000" cy="360000"/>
            <a:chOff x="2935077" y="0"/>
            <a:chExt cx="1634954" cy="638126"/>
          </a:xfrm>
          <a:solidFill>
            <a:srgbClr val="00B050"/>
          </a:solidFill>
          <a:scene3d>
            <a:camera prst="orthographicFront"/>
            <a:lightRig rig="flat" dir="t"/>
          </a:scene3d>
        </p:grpSpPr>
        <p:sp>
          <p:nvSpPr>
            <p:cNvPr id="26" name="Chevron 112">
              <a:extLst>
                <a:ext uri="{FF2B5EF4-FFF2-40B4-BE49-F238E27FC236}">
                  <a16:creationId xmlns:a16="http://schemas.microsoft.com/office/drawing/2014/main" id="{F508D183-DF77-413E-8837-EA20A414A72B}"/>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7" name="Chevron 8">
              <a:extLst>
                <a:ext uri="{FF2B5EF4-FFF2-40B4-BE49-F238E27FC236}">
                  <a16:creationId xmlns:a16="http://schemas.microsoft.com/office/drawing/2014/main" id="{CC13CAC2-E9D9-4467-88BA-1FEE852184AD}"/>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8" name="Group 27">
            <a:extLst>
              <a:ext uri="{FF2B5EF4-FFF2-40B4-BE49-F238E27FC236}">
                <a16:creationId xmlns:a16="http://schemas.microsoft.com/office/drawing/2014/main" id="{835516EA-D621-4E7E-965E-C8A29568B80C}"/>
              </a:ext>
            </a:extLst>
          </p:cNvPr>
          <p:cNvGrpSpPr/>
          <p:nvPr/>
        </p:nvGrpSpPr>
        <p:grpSpPr>
          <a:xfrm>
            <a:off x="2769066" y="74353"/>
            <a:ext cx="1296000" cy="360000"/>
            <a:chOff x="7239325" y="16256"/>
            <a:chExt cx="1634954" cy="638126"/>
          </a:xfrm>
          <a:solidFill>
            <a:schemeClr val="bg1">
              <a:lumMod val="85000"/>
            </a:schemeClr>
          </a:solidFill>
          <a:scene3d>
            <a:camera prst="orthographicFront"/>
            <a:lightRig rig="flat" dir="t"/>
          </a:scene3d>
        </p:grpSpPr>
        <p:sp>
          <p:nvSpPr>
            <p:cNvPr id="29" name="Chevron 124">
              <a:extLst>
                <a:ext uri="{FF2B5EF4-FFF2-40B4-BE49-F238E27FC236}">
                  <a16:creationId xmlns:a16="http://schemas.microsoft.com/office/drawing/2014/main" id="{F202A0C5-32AE-4BCC-84DC-EB5731EB7B1D}"/>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0" name="Chevron 14">
              <a:extLst>
                <a:ext uri="{FF2B5EF4-FFF2-40B4-BE49-F238E27FC236}">
                  <a16:creationId xmlns:a16="http://schemas.microsoft.com/office/drawing/2014/main" id="{4E8CF72A-6AF2-4E76-8B30-04EEBA9D524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1" name="Rectangle 30">
            <a:extLst>
              <a:ext uri="{FF2B5EF4-FFF2-40B4-BE49-F238E27FC236}">
                <a16:creationId xmlns:a16="http://schemas.microsoft.com/office/drawing/2014/main" id="{211A2988-C849-AB42-90E5-029F0DA8C9BD}"/>
              </a:ext>
            </a:extLst>
          </p:cNvPr>
          <p:cNvSpPr/>
          <p:nvPr/>
        </p:nvSpPr>
        <p:spPr>
          <a:xfrm>
            <a:off x="7102549" y="633424"/>
            <a:ext cx="1676969" cy="131307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nSpc>
                <a:spcPct val="150000"/>
              </a:lnSpc>
            </a:pPr>
            <a:r>
              <a:rPr lang="en-US" sz="1200" b="1" dirty="0">
                <a:solidFill>
                  <a:schemeClr val="tx1"/>
                </a:solidFill>
              </a:rPr>
              <a:t>Pair plot for complete data set</a:t>
            </a:r>
          </a:p>
          <a:p>
            <a:pPr>
              <a:lnSpc>
                <a:spcPct val="150000"/>
              </a:lnSpc>
            </a:pPr>
            <a:r>
              <a:rPr lang="en-US" sz="1200" dirty="0">
                <a:solidFill>
                  <a:schemeClr val="accent6">
                    <a:lumMod val="50000"/>
                  </a:schemeClr>
                </a:solidFill>
              </a:rPr>
              <a:t>██</a:t>
            </a:r>
            <a:r>
              <a:rPr lang="en-US" sz="1200" dirty="0">
                <a:solidFill>
                  <a:schemeClr val="tx1"/>
                </a:solidFill>
              </a:rPr>
              <a:t> </a:t>
            </a:r>
            <a:r>
              <a:rPr lang="en-US" sz="1200" dirty="0">
                <a:solidFill>
                  <a:schemeClr val="tx1"/>
                </a:solidFill>
                <a:highlight>
                  <a:srgbClr val="FFFF00"/>
                </a:highlight>
              </a:rPr>
              <a:t>Active</a:t>
            </a:r>
          </a:p>
          <a:p>
            <a:pPr>
              <a:lnSpc>
                <a:spcPct val="150000"/>
              </a:lnSpc>
            </a:pPr>
            <a:r>
              <a:rPr lang="en-US" sz="1200" dirty="0">
                <a:solidFill>
                  <a:schemeClr val="accent4"/>
                </a:solidFill>
                <a:highlight>
                  <a:srgbClr val="FFFF00"/>
                </a:highlight>
              </a:rPr>
              <a:t>██</a:t>
            </a:r>
            <a:r>
              <a:rPr lang="en-US" sz="1200" dirty="0">
                <a:solidFill>
                  <a:schemeClr val="tx1"/>
                </a:solidFill>
                <a:highlight>
                  <a:srgbClr val="FFFF00"/>
                </a:highlight>
              </a:rPr>
              <a:t> Inactive</a:t>
            </a:r>
          </a:p>
        </p:txBody>
      </p:sp>
      <p:pic>
        <p:nvPicPr>
          <p:cNvPr id="33" name="Picture 32">
            <a:extLst>
              <a:ext uri="{FF2B5EF4-FFF2-40B4-BE49-F238E27FC236}">
                <a16:creationId xmlns:a16="http://schemas.microsoft.com/office/drawing/2014/main" id="{B0E80976-86C3-1F42-A4D5-B69DA074C05A}"/>
              </a:ext>
            </a:extLst>
          </p:cNvPr>
          <p:cNvPicPr>
            <a:picLocks noChangeAspect="1"/>
          </p:cNvPicPr>
          <p:nvPr/>
        </p:nvPicPr>
        <p:blipFill>
          <a:blip r:embed="rId3"/>
          <a:stretch>
            <a:fillRect/>
          </a:stretch>
        </p:blipFill>
        <p:spPr>
          <a:xfrm>
            <a:off x="1358020" y="563313"/>
            <a:ext cx="5260903" cy="4392400"/>
          </a:xfrm>
          <a:prstGeom prst="rect">
            <a:avLst/>
          </a:prstGeom>
        </p:spPr>
      </p:pic>
    </p:spTree>
    <p:extLst>
      <p:ext uri="{BB962C8B-B14F-4D97-AF65-F5344CB8AC3E}">
        <p14:creationId xmlns:p14="http://schemas.microsoft.com/office/powerpoint/2010/main" val="53091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40" name="TextBox 39">
            <a:extLst>
              <a:ext uri="{FF2B5EF4-FFF2-40B4-BE49-F238E27FC236}">
                <a16:creationId xmlns:a16="http://schemas.microsoft.com/office/drawing/2014/main" id="{3A3AFAE8-0C95-4099-B511-AA45C30CADE8}"/>
              </a:ext>
            </a:extLst>
          </p:cNvPr>
          <p:cNvSpPr txBox="1"/>
          <p:nvPr/>
        </p:nvSpPr>
        <p:spPr>
          <a:xfrm>
            <a:off x="238295" y="456047"/>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Problem statement:</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grpSp>
        <p:nvGrpSpPr>
          <p:cNvPr id="41" name="Group 40">
            <a:extLst>
              <a:ext uri="{FF2B5EF4-FFF2-40B4-BE49-F238E27FC236}">
                <a16:creationId xmlns:a16="http://schemas.microsoft.com/office/drawing/2014/main" id="{27C16A0F-3961-4687-B1E8-7223166A06A9}"/>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42" name="Chevron 127">
              <a:extLst>
                <a:ext uri="{FF2B5EF4-FFF2-40B4-BE49-F238E27FC236}">
                  <a16:creationId xmlns:a16="http://schemas.microsoft.com/office/drawing/2014/main" id="{D5DA4A06-DA0C-4E32-8682-184FD2E1EC10}"/>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3" name="Chevron 14">
              <a:extLst>
                <a:ext uri="{FF2B5EF4-FFF2-40B4-BE49-F238E27FC236}">
                  <a16:creationId xmlns:a16="http://schemas.microsoft.com/office/drawing/2014/main" id="{8D9BD400-D841-41E8-B26A-1B9447C0D3F2}"/>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44" name="Group 43">
            <a:extLst>
              <a:ext uri="{FF2B5EF4-FFF2-40B4-BE49-F238E27FC236}">
                <a16:creationId xmlns:a16="http://schemas.microsoft.com/office/drawing/2014/main" id="{0D540744-C31F-4B08-A581-30E94F2A5A62}"/>
              </a:ext>
            </a:extLst>
          </p:cNvPr>
          <p:cNvGrpSpPr/>
          <p:nvPr/>
        </p:nvGrpSpPr>
        <p:grpSpPr>
          <a:xfrm>
            <a:off x="325307" y="65470"/>
            <a:ext cx="1296000" cy="360000"/>
            <a:chOff x="2935077" y="0"/>
            <a:chExt cx="1634954" cy="638126"/>
          </a:xfrm>
          <a:solidFill>
            <a:srgbClr val="00B050"/>
          </a:solidFill>
          <a:scene3d>
            <a:camera prst="orthographicFront"/>
            <a:lightRig rig="flat" dir="t"/>
          </a:scene3d>
        </p:grpSpPr>
        <p:sp>
          <p:nvSpPr>
            <p:cNvPr id="45" name="Chevron 112">
              <a:extLst>
                <a:ext uri="{FF2B5EF4-FFF2-40B4-BE49-F238E27FC236}">
                  <a16:creationId xmlns:a16="http://schemas.microsoft.com/office/drawing/2014/main" id="{9859A45D-3F49-4F23-A9A9-E793E3A3A2DA}"/>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6" name="Chevron 8">
              <a:extLst>
                <a:ext uri="{FF2B5EF4-FFF2-40B4-BE49-F238E27FC236}">
                  <a16:creationId xmlns:a16="http://schemas.microsoft.com/office/drawing/2014/main" id="{872F222A-D4D9-4586-B626-BAAF5846EC4D}"/>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Business Understanding</a:t>
              </a:r>
              <a:endParaRPr lang="en-US" sz="800" b="1" kern="1200" dirty="0">
                <a:solidFill>
                  <a:schemeClr val="bg1"/>
                </a:solidFill>
              </a:endParaRPr>
            </a:p>
          </p:txBody>
        </p:sp>
      </p:grpSp>
      <p:sp>
        <p:nvSpPr>
          <p:cNvPr id="27" name="TextBox 26">
            <a:extLst>
              <a:ext uri="{FF2B5EF4-FFF2-40B4-BE49-F238E27FC236}">
                <a16:creationId xmlns:a16="http://schemas.microsoft.com/office/drawing/2014/main" id="{B45630E7-948F-4700-8F97-C300C515B184}"/>
              </a:ext>
            </a:extLst>
          </p:cNvPr>
          <p:cNvSpPr txBox="1"/>
          <p:nvPr/>
        </p:nvSpPr>
        <p:spPr>
          <a:xfrm>
            <a:off x="238295" y="933319"/>
            <a:ext cx="8456476" cy="1169551"/>
          </a:xfrm>
          <a:prstGeom prst="rect">
            <a:avLst/>
          </a:prstGeom>
          <a:noFill/>
        </p:spPr>
        <p:txBody>
          <a:bodyPr wrap="square">
            <a:spAutoFit/>
          </a:bodyPr>
          <a:lstStyle/>
          <a:p>
            <a:pPr>
              <a:spcBef>
                <a:spcPts val="0"/>
              </a:spcBef>
            </a:pPr>
            <a:r>
              <a:rPr lang="en-US" sz="1400" dirty="0">
                <a:solidFill>
                  <a:srgbClr val="626469"/>
                </a:solidFill>
                <a:latin typeface="Arial"/>
                <a:cs typeface="Arial"/>
              </a:rPr>
              <a:t>Employee are the pillars of organization and workforce retention is one of the </a:t>
            </a:r>
            <a:r>
              <a:rPr lang="en-US" sz="1400" b="1" dirty="0">
                <a:solidFill>
                  <a:srgbClr val="626469"/>
                </a:solidFill>
                <a:latin typeface="Arial"/>
                <a:cs typeface="Arial"/>
              </a:rPr>
              <a:t>key factor </a:t>
            </a:r>
            <a:r>
              <a:rPr lang="en-US" sz="1400" dirty="0">
                <a:solidFill>
                  <a:srgbClr val="626469"/>
                </a:solidFill>
                <a:latin typeface="Arial"/>
                <a:cs typeface="Arial"/>
              </a:rPr>
              <a:t>in measuring the </a:t>
            </a:r>
            <a:r>
              <a:rPr lang="en-US" sz="1400" b="1" dirty="0">
                <a:solidFill>
                  <a:srgbClr val="626469"/>
                </a:solidFill>
                <a:latin typeface="Arial"/>
                <a:cs typeface="Arial"/>
              </a:rPr>
              <a:t>organizational growth</a:t>
            </a:r>
            <a:r>
              <a:rPr lang="en-US" sz="1400" dirty="0">
                <a:solidFill>
                  <a:srgbClr val="626469"/>
                </a:solidFill>
                <a:latin typeface="Arial"/>
                <a:cs typeface="Arial"/>
              </a:rPr>
              <a:t>. But swelling attrition levels across the businesses are strait-jacketing the distraught HR practitioner’s ability to come out with good retention strategies. Employee attrition must be </a:t>
            </a:r>
            <a:r>
              <a:rPr lang="en-US" sz="1400" b="1" dirty="0">
                <a:solidFill>
                  <a:srgbClr val="626469"/>
                </a:solidFill>
                <a:latin typeface="Arial"/>
                <a:cs typeface="Arial"/>
              </a:rPr>
              <a:t>decreased</a:t>
            </a:r>
            <a:r>
              <a:rPr lang="en-US" sz="1400" dirty="0">
                <a:solidFill>
                  <a:srgbClr val="626469"/>
                </a:solidFill>
                <a:latin typeface="Arial"/>
                <a:cs typeface="Arial"/>
              </a:rPr>
              <a:t> for a firm as it increases the high training cost and the crucial business time of an organisation. </a:t>
            </a:r>
            <a:endParaRPr lang="en-IN" sz="1400" dirty="0">
              <a:solidFill>
                <a:srgbClr val="626469"/>
              </a:solidFill>
              <a:latin typeface="Arial"/>
              <a:cs typeface="Arial"/>
            </a:endParaRPr>
          </a:p>
        </p:txBody>
      </p:sp>
      <p:sp>
        <p:nvSpPr>
          <p:cNvPr id="28" name="TextBox 27">
            <a:extLst>
              <a:ext uri="{FF2B5EF4-FFF2-40B4-BE49-F238E27FC236}">
                <a16:creationId xmlns:a16="http://schemas.microsoft.com/office/drawing/2014/main" id="{BA0C8571-6B41-41A7-AD50-545298CFE07A}"/>
              </a:ext>
            </a:extLst>
          </p:cNvPr>
          <p:cNvSpPr txBox="1"/>
          <p:nvPr/>
        </p:nvSpPr>
        <p:spPr>
          <a:xfrm>
            <a:off x="255109" y="2009108"/>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Importance:</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sp>
        <p:nvSpPr>
          <p:cNvPr id="29" name="TextBox 28">
            <a:extLst>
              <a:ext uri="{FF2B5EF4-FFF2-40B4-BE49-F238E27FC236}">
                <a16:creationId xmlns:a16="http://schemas.microsoft.com/office/drawing/2014/main" id="{92DE9058-8B8F-4A48-95B9-7A16872687D7}"/>
              </a:ext>
            </a:extLst>
          </p:cNvPr>
          <p:cNvSpPr txBox="1"/>
          <p:nvPr/>
        </p:nvSpPr>
        <p:spPr>
          <a:xfrm>
            <a:off x="5451183" y="2635260"/>
            <a:ext cx="3623982" cy="523220"/>
          </a:xfrm>
          <a:prstGeom prst="rect">
            <a:avLst/>
          </a:prstGeom>
          <a:noFill/>
        </p:spPr>
        <p:txBody>
          <a:bodyPr wrap="square">
            <a:spAutoFit/>
          </a:bodyPr>
          <a:lstStyle/>
          <a:p>
            <a:r>
              <a:rPr lang="en-IN" sz="1400" dirty="0">
                <a:solidFill>
                  <a:srgbClr val="626469"/>
                </a:solidFill>
                <a:latin typeface="Arial"/>
                <a:cs typeface="Arial"/>
              </a:rPr>
              <a:t>Frequent attrition impacts the morale of the organization</a:t>
            </a:r>
            <a:endParaRPr lang="en-IN" sz="1400" dirty="0"/>
          </a:p>
        </p:txBody>
      </p:sp>
      <p:sp>
        <p:nvSpPr>
          <p:cNvPr id="30" name="TextBox 29">
            <a:extLst>
              <a:ext uri="{FF2B5EF4-FFF2-40B4-BE49-F238E27FC236}">
                <a16:creationId xmlns:a16="http://schemas.microsoft.com/office/drawing/2014/main" id="{8522DBF8-1188-436C-BCAE-821957DD3B53}"/>
              </a:ext>
            </a:extLst>
          </p:cNvPr>
          <p:cNvSpPr txBox="1"/>
          <p:nvPr/>
        </p:nvSpPr>
        <p:spPr>
          <a:xfrm>
            <a:off x="5454363" y="3541480"/>
            <a:ext cx="3307976" cy="523220"/>
          </a:xfrm>
          <a:prstGeom prst="rect">
            <a:avLst/>
          </a:prstGeom>
          <a:noFill/>
        </p:spPr>
        <p:txBody>
          <a:bodyPr wrap="square">
            <a:spAutoFit/>
          </a:bodyPr>
          <a:lstStyle/>
          <a:p>
            <a:r>
              <a:rPr lang="en-IN" sz="1400" dirty="0">
                <a:solidFill>
                  <a:srgbClr val="626469"/>
                </a:solidFill>
                <a:latin typeface="Arial"/>
                <a:cs typeface="Arial"/>
              </a:rPr>
              <a:t>Hiring new employees is more expensive than retaining existing ones</a:t>
            </a:r>
            <a:endParaRPr lang="en-IN" sz="1400" dirty="0"/>
          </a:p>
        </p:txBody>
      </p:sp>
      <p:sp>
        <p:nvSpPr>
          <p:cNvPr id="32" name="TextBox 31">
            <a:extLst>
              <a:ext uri="{FF2B5EF4-FFF2-40B4-BE49-F238E27FC236}">
                <a16:creationId xmlns:a16="http://schemas.microsoft.com/office/drawing/2014/main" id="{15C3456F-4692-44BC-BFC0-2E5C9C15AF8F}"/>
              </a:ext>
            </a:extLst>
          </p:cNvPr>
          <p:cNvSpPr txBox="1"/>
          <p:nvPr/>
        </p:nvSpPr>
        <p:spPr>
          <a:xfrm>
            <a:off x="974780" y="3754182"/>
            <a:ext cx="3816163" cy="307777"/>
          </a:xfrm>
          <a:prstGeom prst="rect">
            <a:avLst/>
          </a:prstGeom>
          <a:noFill/>
        </p:spPr>
        <p:txBody>
          <a:bodyPr wrap="square">
            <a:spAutoFit/>
          </a:bodyPr>
          <a:lstStyle/>
          <a:p>
            <a:r>
              <a:rPr lang="en-US" sz="1400" dirty="0">
                <a:solidFill>
                  <a:srgbClr val="626469"/>
                </a:solidFill>
                <a:latin typeface="Arial"/>
                <a:cs typeface="Arial"/>
              </a:rPr>
              <a:t>People emerge key competitive differentiators</a:t>
            </a:r>
            <a:endParaRPr lang="en-IN" sz="1400" dirty="0">
              <a:solidFill>
                <a:srgbClr val="626469"/>
              </a:solidFill>
              <a:latin typeface="Arial"/>
              <a:cs typeface="Arial"/>
            </a:endParaRPr>
          </a:p>
        </p:txBody>
      </p:sp>
      <p:sp>
        <p:nvSpPr>
          <p:cNvPr id="35" name="TextBox 34">
            <a:extLst>
              <a:ext uri="{FF2B5EF4-FFF2-40B4-BE49-F238E27FC236}">
                <a16:creationId xmlns:a16="http://schemas.microsoft.com/office/drawing/2014/main" id="{B59AB645-C7EC-484E-827C-3AD3849E63D2}"/>
              </a:ext>
            </a:extLst>
          </p:cNvPr>
          <p:cNvSpPr txBox="1"/>
          <p:nvPr/>
        </p:nvSpPr>
        <p:spPr>
          <a:xfrm>
            <a:off x="1003415" y="2635260"/>
            <a:ext cx="3302006" cy="523220"/>
          </a:xfrm>
          <a:prstGeom prst="rect">
            <a:avLst/>
          </a:prstGeom>
          <a:noFill/>
        </p:spPr>
        <p:txBody>
          <a:bodyPr wrap="square">
            <a:spAutoFit/>
          </a:bodyPr>
          <a:lstStyle/>
          <a:p>
            <a:r>
              <a:rPr lang="en-US" sz="1400" dirty="0">
                <a:solidFill>
                  <a:srgbClr val="626469"/>
                </a:solidFill>
                <a:latin typeface="Arial"/>
                <a:cs typeface="Arial"/>
              </a:rPr>
              <a:t>Organisation success hinges much on the retention of employees</a:t>
            </a:r>
            <a:endParaRPr lang="en-IN" sz="1400" dirty="0">
              <a:solidFill>
                <a:srgbClr val="626469"/>
              </a:solidFill>
              <a:latin typeface="Arial"/>
              <a:cs typeface="Arial"/>
            </a:endParaRPr>
          </a:p>
        </p:txBody>
      </p:sp>
      <p:sp>
        <p:nvSpPr>
          <p:cNvPr id="36" name="TextBox 35">
            <a:extLst>
              <a:ext uri="{FF2B5EF4-FFF2-40B4-BE49-F238E27FC236}">
                <a16:creationId xmlns:a16="http://schemas.microsoft.com/office/drawing/2014/main" id="{9E6D01AB-30A3-4162-A365-A8105DD82483}"/>
              </a:ext>
            </a:extLst>
          </p:cNvPr>
          <p:cNvSpPr txBox="1"/>
          <p:nvPr/>
        </p:nvSpPr>
        <p:spPr>
          <a:xfrm>
            <a:off x="916226" y="4341691"/>
            <a:ext cx="7277920" cy="646331"/>
          </a:xfrm>
          <a:prstGeom prst="rect">
            <a:avLst/>
          </a:prstGeom>
          <a:noFill/>
        </p:spPr>
        <p:txBody>
          <a:bodyPr wrap="square">
            <a:spAutoFit/>
          </a:bodyPr>
          <a:lstStyle/>
          <a:p>
            <a:r>
              <a:rPr lang="en-US" dirty="0">
                <a:solidFill>
                  <a:srgbClr val="626469"/>
                </a:solidFill>
                <a:latin typeface="Arial"/>
                <a:cs typeface="Arial"/>
              </a:rPr>
              <a:t>Losing knowledgeable and trained employees can cause serious damage to the company’s </a:t>
            </a:r>
            <a:r>
              <a:rPr lang="en-US" b="1" dirty="0">
                <a:solidFill>
                  <a:srgbClr val="00B050"/>
                </a:solidFill>
                <a:latin typeface="Arial"/>
              </a:rPr>
              <a:t>progress and performance </a:t>
            </a:r>
            <a:r>
              <a:rPr lang="en-US" dirty="0">
                <a:solidFill>
                  <a:srgbClr val="626469"/>
                </a:solidFill>
                <a:latin typeface="Arial"/>
                <a:cs typeface="Arial"/>
              </a:rPr>
              <a:t>in the market. </a:t>
            </a:r>
            <a:endParaRPr lang="en-IN" dirty="0">
              <a:solidFill>
                <a:srgbClr val="626469"/>
              </a:solidFill>
              <a:latin typeface="Arial"/>
              <a:cs typeface="Arial"/>
            </a:endParaRPr>
          </a:p>
        </p:txBody>
      </p:sp>
      <p:sp>
        <p:nvSpPr>
          <p:cNvPr id="37" name="object 12">
            <a:extLst>
              <a:ext uri="{FF2B5EF4-FFF2-40B4-BE49-F238E27FC236}">
                <a16:creationId xmlns:a16="http://schemas.microsoft.com/office/drawing/2014/main" id="{C8E7E7CF-1A25-4DA6-8A7D-5EBD3623C365}"/>
              </a:ext>
            </a:extLst>
          </p:cNvPr>
          <p:cNvSpPr/>
          <p:nvPr/>
        </p:nvSpPr>
        <p:spPr>
          <a:xfrm>
            <a:off x="4793285" y="3551372"/>
            <a:ext cx="658495" cy="658494"/>
          </a:xfrm>
          <a:prstGeom prst="rect">
            <a:avLst/>
          </a:prstGeom>
          <a:blipFill>
            <a:blip r:embed="rId3" cstate="print"/>
            <a:stretch>
              <a:fillRect/>
            </a:stretch>
          </a:blipFill>
        </p:spPr>
        <p:txBody>
          <a:bodyPr wrap="square" lIns="0" tIns="0" rIns="0" bIns="0" rtlCol="0"/>
          <a:lstStyle/>
          <a:p>
            <a:endParaRPr/>
          </a:p>
        </p:txBody>
      </p:sp>
      <p:sp>
        <p:nvSpPr>
          <p:cNvPr id="38" name="object 15">
            <a:extLst>
              <a:ext uri="{FF2B5EF4-FFF2-40B4-BE49-F238E27FC236}">
                <a16:creationId xmlns:a16="http://schemas.microsoft.com/office/drawing/2014/main" id="{35735C74-113D-4870-B80A-6BCD3DB857B3}"/>
              </a:ext>
            </a:extLst>
          </p:cNvPr>
          <p:cNvSpPr/>
          <p:nvPr/>
        </p:nvSpPr>
        <p:spPr>
          <a:xfrm>
            <a:off x="324133" y="2475566"/>
            <a:ext cx="658495" cy="658494"/>
          </a:xfrm>
          <a:prstGeom prst="rect">
            <a:avLst/>
          </a:prstGeom>
          <a:blipFill>
            <a:blip r:embed="rId4" cstate="print"/>
            <a:stretch>
              <a:fillRect/>
            </a:stretch>
          </a:blipFill>
        </p:spPr>
        <p:txBody>
          <a:bodyPr wrap="square" lIns="0" tIns="0" rIns="0" bIns="0" rtlCol="0"/>
          <a:lstStyle/>
          <a:p>
            <a:endParaRPr/>
          </a:p>
        </p:txBody>
      </p:sp>
      <p:sp>
        <p:nvSpPr>
          <p:cNvPr id="39" name="object 4">
            <a:extLst>
              <a:ext uri="{FF2B5EF4-FFF2-40B4-BE49-F238E27FC236}">
                <a16:creationId xmlns:a16="http://schemas.microsoft.com/office/drawing/2014/main" id="{476FB40E-6E16-4182-A660-B81442EB131E}"/>
              </a:ext>
            </a:extLst>
          </p:cNvPr>
          <p:cNvSpPr/>
          <p:nvPr/>
        </p:nvSpPr>
        <p:spPr>
          <a:xfrm>
            <a:off x="4830348" y="2379729"/>
            <a:ext cx="659993" cy="660006"/>
          </a:xfrm>
          <a:prstGeom prst="rect">
            <a:avLst/>
          </a:prstGeom>
          <a:blipFill>
            <a:blip r:embed="rId5" cstate="print"/>
            <a:stretch>
              <a:fillRect/>
            </a:stretch>
          </a:blipFill>
        </p:spPr>
        <p:txBody>
          <a:bodyPr wrap="square" lIns="0" tIns="0" rIns="0" bIns="0" rtlCol="0"/>
          <a:lstStyle/>
          <a:p>
            <a:endParaRPr/>
          </a:p>
        </p:txBody>
      </p:sp>
      <p:pic>
        <p:nvPicPr>
          <p:cNvPr id="23" name="Picture 22">
            <a:extLst>
              <a:ext uri="{FF2B5EF4-FFF2-40B4-BE49-F238E27FC236}">
                <a16:creationId xmlns:a16="http://schemas.microsoft.com/office/drawing/2014/main" id="{87410A8D-39D6-4A65-9D02-F4B5821D621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305165" y="3426950"/>
            <a:ext cx="590550" cy="711098"/>
          </a:xfrm>
          <a:prstGeom prst="rect">
            <a:avLst/>
          </a:prstGeom>
        </p:spPr>
      </p:pic>
    </p:spTree>
    <p:extLst>
      <p:ext uri="{BB962C8B-B14F-4D97-AF65-F5344CB8AC3E}">
        <p14:creationId xmlns:p14="http://schemas.microsoft.com/office/powerpoint/2010/main" val="166472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7" grpId="0"/>
      <p:bldP spid="28" grpId="0"/>
      <p:bldP spid="29" grpId="0"/>
      <p:bldP spid="30" grpId="0"/>
      <p:bldP spid="32" grpId="0"/>
      <p:bldP spid="35" grpId="0"/>
      <p:bldP spid="36" grpId="0"/>
      <p:bldP spid="37" grpId="0" animBg="1"/>
      <p:bldP spid="38" grpId="0" animBg="1"/>
      <p:bldP spid="3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25" name="Group 24">
            <a:extLst>
              <a:ext uri="{FF2B5EF4-FFF2-40B4-BE49-F238E27FC236}">
                <a16:creationId xmlns:a16="http://schemas.microsoft.com/office/drawing/2014/main" id="{6B9C8287-9E1D-4BF1-92A0-C3D9B6AAD699}"/>
              </a:ext>
            </a:extLst>
          </p:cNvPr>
          <p:cNvGrpSpPr/>
          <p:nvPr/>
        </p:nvGrpSpPr>
        <p:grpSpPr>
          <a:xfrm>
            <a:off x="1560284" y="79104"/>
            <a:ext cx="1296000" cy="360000"/>
            <a:chOff x="2935077" y="0"/>
            <a:chExt cx="1634954" cy="638126"/>
          </a:xfrm>
          <a:solidFill>
            <a:srgbClr val="00B050"/>
          </a:solidFill>
          <a:scene3d>
            <a:camera prst="orthographicFront"/>
            <a:lightRig rig="flat" dir="t"/>
          </a:scene3d>
        </p:grpSpPr>
        <p:sp>
          <p:nvSpPr>
            <p:cNvPr id="26" name="Chevron 112">
              <a:extLst>
                <a:ext uri="{FF2B5EF4-FFF2-40B4-BE49-F238E27FC236}">
                  <a16:creationId xmlns:a16="http://schemas.microsoft.com/office/drawing/2014/main" id="{F508D183-DF77-413E-8837-EA20A414A72B}"/>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7" name="Chevron 8">
              <a:extLst>
                <a:ext uri="{FF2B5EF4-FFF2-40B4-BE49-F238E27FC236}">
                  <a16:creationId xmlns:a16="http://schemas.microsoft.com/office/drawing/2014/main" id="{CC13CAC2-E9D9-4467-88BA-1FEE852184AD}"/>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8" name="Group 27">
            <a:extLst>
              <a:ext uri="{FF2B5EF4-FFF2-40B4-BE49-F238E27FC236}">
                <a16:creationId xmlns:a16="http://schemas.microsoft.com/office/drawing/2014/main" id="{835516EA-D621-4E7E-965E-C8A29568B80C}"/>
              </a:ext>
            </a:extLst>
          </p:cNvPr>
          <p:cNvGrpSpPr/>
          <p:nvPr/>
        </p:nvGrpSpPr>
        <p:grpSpPr>
          <a:xfrm>
            <a:off x="2769066" y="74353"/>
            <a:ext cx="1296000" cy="360000"/>
            <a:chOff x="7239325" y="16256"/>
            <a:chExt cx="1634954" cy="638126"/>
          </a:xfrm>
          <a:solidFill>
            <a:schemeClr val="bg1">
              <a:lumMod val="85000"/>
            </a:schemeClr>
          </a:solidFill>
          <a:scene3d>
            <a:camera prst="orthographicFront"/>
            <a:lightRig rig="flat" dir="t"/>
          </a:scene3d>
        </p:grpSpPr>
        <p:sp>
          <p:nvSpPr>
            <p:cNvPr id="29" name="Chevron 124">
              <a:extLst>
                <a:ext uri="{FF2B5EF4-FFF2-40B4-BE49-F238E27FC236}">
                  <a16:creationId xmlns:a16="http://schemas.microsoft.com/office/drawing/2014/main" id="{F202A0C5-32AE-4BCC-84DC-EB5731EB7B1D}"/>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0" name="Chevron 14">
              <a:extLst>
                <a:ext uri="{FF2B5EF4-FFF2-40B4-BE49-F238E27FC236}">
                  <a16:creationId xmlns:a16="http://schemas.microsoft.com/office/drawing/2014/main" id="{4E8CF72A-6AF2-4E76-8B30-04EEBA9D524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1" name="TextBox 30">
            <a:extLst>
              <a:ext uri="{FF2B5EF4-FFF2-40B4-BE49-F238E27FC236}">
                <a16:creationId xmlns:a16="http://schemas.microsoft.com/office/drawing/2014/main" id="{D8BF9979-0B9A-4350-8538-512C17AA583A}"/>
              </a:ext>
            </a:extLst>
          </p:cNvPr>
          <p:cNvSpPr txBox="1"/>
          <p:nvPr/>
        </p:nvSpPr>
        <p:spPr>
          <a:xfrm>
            <a:off x="308388" y="344454"/>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Heat map- Correlation of data</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pic>
        <p:nvPicPr>
          <p:cNvPr id="6" name="Picture 5">
            <a:extLst>
              <a:ext uri="{FF2B5EF4-FFF2-40B4-BE49-F238E27FC236}">
                <a16:creationId xmlns:a16="http://schemas.microsoft.com/office/drawing/2014/main" id="{4D02C63B-C49C-463A-8C12-8E389C9E45BE}"/>
              </a:ext>
            </a:extLst>
          </p:cNvPr>
          <p:cNvPicPr>
            <a:picLocks noChangeAspect="1"/>
          </p:cNvPicPr>
          <p:nvPr/>
        </p:nvPicPr>
        <p:blipFill>
          <a:blip r:embed="rId3"/>
          <a:stretch>
            <a:fillRect/>
          </a:stretch>
        </p:blipFill>
        <p:spPr>
          <a:xfrm>
            <a:off x="336333" y="883843"/>
            <a:ext cx="6423424" cy="3754152"/>
          </a:xfrm>
          <a:prstGeom prst="rect">
            <a:avLst/>
          </a:prstGeom>
        </p:spPr>
      </p:pic>
      <p:sp>
        <p:nvSpPr>
          <p:cNvPr id="13" name="Rectangle: Rounded Corners 12">
            <a:extLst>
              <a:ext uri="{FF2B5EF4-FFF2-40B4-BE49-F238E27FC236}">
                <a16:creationId xmlns:a16="http://schemas.microsoft.com/office/drawing/2014/main" id="{2AA09116-8F98-4012-8962-50C7D2358DBB}"/>
              </a:ext>
            </a:extLst>
          </p:cNvPr>
          <p:cNvSpPr/>
          <p:nvPr/>
        </p:nvSpPr>
        <p:spPr>
          <a:xfrm>
            <a:off x="1632333" y="2399412"/>
            <a:ext cx="4365220" cy="361507"/>
          </a:xfrm>
          <a:prstGeom prst="round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05FF4963-87BB-4A6D-96AE-3CBAF1497AE1}"/>
              </a:ext>
            </a:extLst>
          </p:cNvPr>
          <p:cNvSpPr txBox="1"/>
          <p:nvPr/>
        </p:nvSpPr>
        <p:spPr>
          <a:xfrm>
            <a:off x="7066317" y="2072335"/>
            <a:ext cx="1541910" cy="1015663"/>
          </a:xfrm>
          <a:prstGeom prst="rect">
            <a:avLst/>
          </a:prstGeom>
          <a:noFill/>
        </p:spPr>
        <p:txBody>
          <a:bodyPr wrap="square" rtlCol="0">
            <a:spAutoFit/>
          </a:bodyPr>
          <a:lstStyle/>
          <a:p>
            <a:r>
              <a:rPr lang="en-IN" sz="1000" dirty="0"/>
              <a:t>Salary, Business value, Rating and promotion has good correlation with attrition. Rating attribute has the highest correlation</a:t>
            </a:r>
          </a:p>
        </p:txBody>
      </p:sp>
      <p:sp>
        <p:nvSpPr>
          <p:cNvPr id="15" name="Arrow: Right 14">
            <a:extLst>
              <a:ext uri="{FF2B5EF4-FFF2-40B4-BE49-F238E27FC236}">
                <a16:creationId xmlns:a16="http://schemas.microsoft.com/office/drawing/2014/main" id="{A75E8D4F-FFF8-49CF-890B-D9BDD26D67FB}"/>
              </a:ext>
            </a:extLst>
          </p:cNvPr>
          <p:cNvSpPr/>
          <p:nvPr/>
        </p:nvSpPr>
        <p:spPr>
          <a:xfrm>
            <a:off x="6032205" y="2571750"/>
            <a:ext cx="999460" cy="722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C513118C-786F-46CB-B25E-A4E215611C81}"/>
              </a:ext>
            </a:extLst>
          </p:cNvPr>
          <p:cNvSpPr/>
          <p:nvPr/>
        </p:nvSpPr>
        <p:spPr>
          <a:xfrm rot="16200000">
            <a:off x="470229" y="2712882"/>
            <a:ext cx="3830877" cy="361507"/>
          </a:xfrm>
          <a:prstGeom prst="round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625FAF7B-A70E-4795-B034-692CD10F1881}"/>
              </a:ext>
            </a:extLst>
          </p:cNvPr>
          <p:cNvSpPr/>
          <p:nvPr/>
        </p:nvSpPr>
        <p:spPr>
          <a:xfrm rot="16200000">
            <a:off x="936963" y="2702854"/>
            <a:ext cx="3830877" cy="361507"/>
          </a:xfrm>
          <a:prstGeom prst="round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20FAF0B3-21B3-459D-A18C-90A45C43F526}"/>
              </a:ext>
            </a:extLst>
          </p:cNvPr>
          <p:cNvSpPr/>
          <p:nvPr/>
        </p:nvSpPr>
        <p:spPr>
          <a:xfrm rot="16200000">
            <a:off x="1403696" y="2702853"/>
            <a:ext cx="3830877" cy="361507"/>
          </a:xfrm>
          <a:prstGeom prst="round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3B31DF88-6CDD-465A-939B-94BA04DB41AC}"/>
              </a:ext>
            </a:extLst>
          </p:cNvPr>
          <p:cNvSpPr/>
          <p:nvPr/>
        </p:nvSpPr>
        <p:spPr>
          <a:xfrm rot="16200000">
            <a:off x="3251458" y="2671481"/>
            <a:ext cx="3830877" cy="424248"/>
          </a:xfrm>
          <a:prstGeom prst="round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25320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5">
            <a:extLst>
              <a:ext uri="{FF2B5EF4-FFF2-40B4-BE49-F238E27FC236}">
                <a16:creationId xmlns:a16="http://schemas.microsoft.com/office/drawing/2014/main" id="{226EDAD2-EAC4-456D-B5C4-4863AB298579}"/>
              </a:ext>
            </a:extLst>
          </p:cNvPr>
          <p:cNvSpPr>
            <a:spLocks noGrp="1"/>
          </p:cNvSpPr>
          <p:nvPr>
            <p:ph type="body" sz="quarter" idx="32"/>
          </p:nvPr>
        </p:nvSpPr>
        <p:spPr>
          <a:xfrm>
            <a:off x="252413" y="230187"/>
            <a:ext cx="8647112" cy="369332"/>
          </a:xfrm>
        </p:spPr>
        <p:txBody>
          <a:bodyPr/>
          <a:lstStyle/>
          <a:p>
            <a:r>
              <a:rPr lang="en-US" dirty="0"/>
              <a:t>Employee attrition  Prediction-  Quick recap..</a:t>
            </a:r>
          </a:p>
        </p:txBody>
      </p:sp>
      <p:sp>
        <p:nvSpPr>
          <p:cNvPr id="48" name="Rectangle 47">
            <a:extLst>
              <a:ext uri="{FF2B5EF4-FFF2-40B4-BE49-F238E27FC236}">
                <a16:creationId xmlns:a16="http://schemas.microsoft.com/office/drawing/2014/main" id="{C1077C6F-684F-4A42-9E66-E248967AE556}"/>
              </a:ext>
            </a:extLst>
          </p:cNvPr>
          <p:cNvSpPr/>
          <p:nvPr/>
        </p:nvSpPr>
        <p:spPr>
          <a:xfrm>
            <a:off x="316523" y="850582"/>
            <a:ext cx="4255476" cy="1494202"/>
          </a:xfrm>
          <a:prstGeom prst="rect">
            <a:avLst/>
          </a:prstGeom>
          <a:no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9041572-83A4-464F-AC97-271AA54EBD59}"/>
              </a:ext>
            </a:extLst>
          </p:cNvPr>
          <p:cNvSpPr/>
          <p:nvPr/>
        </p:nvSpPr>
        <p:spPr>
          <a:xfrm>
            <a:off x="4644050" y="850583"/>
            <a:ext cx="4255476" cy="1494202"/>
          </a:xfrm>
          <a:prstGeom prst="rect">
            <a:avLst/>
          </a:prstGeom>
          <a:no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81804EF-CF33-4682-8882-51F1CF75882F}"/>
              </a:ext>
            </a:extLst>
          </p:cNvPr>
          <p:cNvSpPr/>
          <p:nvPr/>
        </p:nvSpPr>
        <p:spPr>
          <a:xfrm>
            <a:off x="316523" y="2553537"/>
            <a:ext cx="8583002" cy="2589963"/>
          </a:xfrm>
          <a:prstGeom prst="rect">
            <a:avLst/>
          </a:prstGeom>
          <a:no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lvl="1" indent="-171450">
              <a:spcBef>
                <a:spcPts val="300"/>
              </a:spcBef>
              <a:buFont typeface="Courier New" panose="02070309020205020404" pitchFamily="49" charset="0"/>
              <a:buChar char="o"/>
            </a:pPr>
            <a:endParaRPr lang="en-US" sz="1000" dirty="0"/>
          </a:p>
        </p:txBody>
      </p:sp>
      <p:sp>
        <p:nvSpPr>
          <p:cNvPr id="51" name="Rectangle 50">
            <a:extLst>
              <a:ext uri="{FF2B5EF4-FFF2-40B4-BE49-F238E27FC236}">
                <a16:creationId xmlns:a16="http://schemas.microsoft.com/office/drawing/2014/main" id="{B1E4FD4E-22F2-4158-B095-16062C4C2C9A}"/>
              </a:ext>
            </a:extLst>
          </p:cNvPr>
          <p:cNvSpPr/>
          <p:nvPr/>
        </p:nvSpPr>
        <p:spPr>
          <a:xfrm>
            <a:off x="387175" y="711070"/>
            <a:ext cx="1576502" cy="292388"/>
          </a:xfrm>
          <a:prstGeom prst="rect">
            <a:avLst/>
          </a:prstGeom>
          <a:solidFill>
            <a:srgbClr val="00B050"/>
          </a:solidFill>
        </p:spPr>
        <p:txBody>
          <a:bodyPr wrap="square">
            <a:spAutoFit/>
          </a:bodyPr>
          <a:lstStyle/>
          <a:p>
            <a:pPr lvl="0" indent="-465571" defTabSz="1219139">
              <a:buClr>
                <a:srgbClr val="3DCD58">
                  <a:lumMod val="100000"/>
                </a:srgbClr>
              </a:buClr>
              <a:buSzPct val="100000"/>
              <a:defRPr/>
            </a:pPr>
            <a:r>
              <a:rPr lang="en-US" sz="1300" b="1" kern="0" dirty="0">
                <a:solidFill>
                  <a:schemeClr val="bg1"/>
                </a:solidFill>
                <a:latin typeface="Arial Rounded Bold" panose="020F0704030504030204" pitchFamily="34" charset="0"/>
                <a:cs typeface="Arial" panose="020B0604020202020204" pitchFamily="34" charset="0"/>
              </a:rPr>
              <a:t>Scope</a:t>
            </a:r>
          </a:p>
        </p:txBody>
      </p:sp>
      <p:sp>
        <p:nvSpPr>
          <p:cNvPr id="52" name="Rectangle 51">
            <a:extLst>
              <a:ext uri="{FF2B5EF4-FFF2-40B4-BE49-F238E27FC236}">
                <a16:creationId xmlns:a16="http://schemas.microsoft.com/office/drawing/2014/main" id="{D54286B6-B021-44C0-9915-A83DACFBB2BE}"/>
              </a:ext>
            </a:extLst>
          </p:cNvPr>
          <p:cNvSpPr/>
          <p:nvPr/>
        </p:nvSpPr>
        <p:spPr>
          <a:xfrm>
            <a:off x="316523" y="1030852"/>
            <a:ext cx="4255476" cy="1246495"/>
          </a:xfrm>
          <a:prstGeom prst="rect">
            <a:avLst/>
          </a:prstGeom>
        </p:spPr>
        <p:txBody>
          <a:bodyPr wrap="square">
            <a:spAutoFit/>
          </a:bodyPr>
          <a:lstStyle/>
          <a:p>
            <a:pPr marL="169863" indent="-169863" defTabSz="457200">
              <a:spcBef>
                <a:spcPts val="600"/>
              </a:spcBef>
              <a:buClr>
                <a:schemeClr val="accent1">
                  <a:lumMod val="75000"/>
                </a:schemeClr>
              </a:buClr>
              <a:buFont typeface="Wingdings" panose="05000000000000000000" pitchFamily="2" charset="2"/>
              <a:buChar char="ü"/>
              <a:defRPr/>
            </a:pPr>
            <a:r>
              <a:rPr lang="en-US" altLang="zh-TW" sz="1000" dirty="0">
                <a:solidFill>
                  <a:prstClr val="white">
                    <a:lumMod val="50000"/>
                  </a:prstClr>
                </a:solidFill>
              </a:rPr>
              <a:t>Build a </a:t>
            </a:r>
            <a:r>
              <a:rPr lang="en-US" altLang="zh-TW" sz="1000" b="1" dirty="0">
                <a:solidFill>
                  <a:srgbClr val="00B050"/>
                </a:solidFill>
              </a:rPr>
              <a:t>predictive model </a:t>
            </a:r>
            <a:r>
              <a:rPr lang="en-US" altLang="zh-TW" sz="1000" dirty="0">
                <a:solidFill>
                  <a:prstClr val="white">
                    <a:lumMod val="50000"/>
                  </a:prstClr>
                </a:solidFill>
              </a:rPr>
              <a:t>with good accuracy to predict if an employee is likely to leave or not</a:t>
            </a:r>
            <a:endParaRPr lang="en-US" altLang="zh-TW" sz="1000" b="1" dirty="0">
              <a:solidFill>
                <a:srgbClr val="00B050"/>
              </a:solidFill>
            </a:endParaRPr>
          </a:p>
          <a:p>
            <a:pPr marL="169863" indent="-169863" defTabSz="457200">
              <a:spcBef>
                <a:spcPts val="600"/>
              </a:spcBef>
              <a:buClr>
                <a:schemeClr val="accent1">
                  <a:lumMod val="75000"/>
                </a:schemeClr>
              </a:buClr>
              <a:buFont typeface="Wingdings" panose="05000000000000000000" pitchFamily="2" charset="2"/>
              <a:buChar char="ü"/>
              <a:defRPr/>
            </a:pPr>
            <a:r>
              <a:rPr lang="en-US" altLang="zh-TW" sz="1000" b="1" dirty="0">
                <a:solidFill>
                  <a:srgbClr val="00B050"/>
                </a:solidFill>
              </a:rPr>
              <a:t>Recommendations</a:t>
            </a:r>
            <a:r>
              <a:rPr lang="en-US" altLang="zh-TW" sz="1000" dirty="0">
                <a:solidFill>
                  <a:prstClr val="white">
                    <a:lumMod val="50000"/>
                  </a:prstClr>
                </a:solidFill>
              </a:rPr>
              <a:t> for better employee retention</a:t>
            </a:r>
          </a:p>
          <a:p>
            <a:pPr marL="169863" indent="-169863" defTabSz="457200">
              <a:spcBef>
                <a:spcPts val="600"/>
              </a:spcBef>
              <a:buClr>
                <a:schemeClr val="accent1">
                  <a:lumMod val="75000"/>
                </a:schemeClr>
              </a:buClr>
              <a:buFont typeface="Wingdings" panose="05000000000000000000" pitchFamily="2" charset="2"/>
              <a:buChar char="ü"/>
              <a:defRPr/>
            </a:pPr>
            <a:r>
              <a:rPr lang="en-US" altLang="zh-TW" sz="1000" b="1" dirty="0">
                <a:solidFill>
                  <a:srgbClr val="00B050"/>
                </a:solidFill>
              </a:rPr>
              <a:t>Value Proposition</a:t>
            </a:r>
          </a:p>
          <a:p>
            <a:pPr marL="628634" lvl="1" indent="-171450" defTabSz="457200">
              <a:spcBef>
                <a:spcPts val="300"/>
              </a:spcBef>
              <a:buClr>
                <a:schemeClr val="accent1">
                  <a:lumMod val="75000"/>
                </a:schemeClr>
              </a:buClr>
              <a:buFont typeface="Arial" panose="020B0604020202020204" pitchFamily="34" charset="0"/>
              <a:buChar char="‒"/>
              <a:defRPr/>
            </a:pPr>
            <a:r>
              <a:rPr lang="en-US" altLang="zh-TW" sz="1000" dirty="0">
                <a:solidFill>
                  <a:prstClr val="white">
                    <a:lumMod val="50000"/>
                  </a:prstClr>
                </a:solidFill>
              </a:rPr>
              <a:t>Less attrition and better employee retention</a:t>
            </a:r>
          </a:p>
          <a:p>
            <a:pPr marL="628634" lvl="1" indent="-171450" defTabSz="457200">
              <a:spcBef>
                <a:spcPts val="300"/>
              </a:spcBef>
              <a:buClr>
                <a:schemeClr val="accent1">
                  <a:lumMod val="75000"/>
                </a:schemeClr>
              </a:buClr>
              <a:buFont typeface="Arial" panose="020B0604020202020204" pitchFamily="34" charset="0"/>
              <a:buChar char="‒"/>
              <a:defRPr/>
            </a:pPr>
            <a:r>
              <a:rPr lang="en-US" altLang="zh-TW" sz="1000" dirty="0">
                <a:solidFill>
                  <a:prstClr val="white">
                    <a:lumMod val="50000"/>
                  </a:prstClr>
                </a:solidFill>
              </a:rPr>
              <a:t>Better employee engagement</a:t>
            </a:r>
            <a:endParaRPr kumimoji="0" lang="en-US" sz="1000" b="0" i="0" u="none" strike="noStrike" kern="1200" cap="none" spc="0" normalizeH="0" baseline="0" noProof="0" dirty="0">
              <a:ln>
                <a:noFill/>
              </a:ln>
              <a:solidFill>
                <a:srgbClr val="626469"/>
              </a:solidFill>
              <a:effectLst/>
              <a:uLnTx/>
              <a:uFillTx/>
              <a:latin typeface="Arial"/>
              <a:cs typeface="Arial"/>
            </a:endParaRPr>
          </a:p>
        </p:txBody>
      </p:sp>
      <p:sp>
        <p:nvSpPr>
          <p:cNvPr id="53" name="Rectangle 52">
            <a:extLst>
              <a:ext uri="{FF2B5EF4-FFF2-40B4-BE49-F238E27FC236}">
                <a16:creationId xmlns:a16="http://schemas.microsoft.com/office/drawing/2014/main" id="{D397D70A-086A-4318-B276-DF2FC5F159E0}"/>
              </a:ext>
            </a:extLst>
          </p:cNvPr>
          <p:cNvSpPr/>
          <p:nvPr/>
        </p:nvSpPr>
        <p:spPr>
          <a:xfrm>
            <a:off x="4726327" y="711070"/>
            <a:ext cx="1576502" cy="292388"/>
          </a:xfrm>
          <a:prstGeom prst="rect">
            <a:avLst/>
          </a:prstGeom>
          <a:solidFill>
            <a:srgbClr val="00B050"/>
          </a:solidFill>
        </p:spPr>
        <p:txBody>
          <a:bodyPr wrap="square">
            <a:spAutoFit/>
          </a:bodyPr>
          <a:lstStyle/>
          <a:p>
            <a:pPr lvl="0" indent="-465571" defTabSz="1219139">
              <a:buClr>
                <a:srgbClr val="3DCD58">
                  <a:lumMod val="100000"/>
                </a:srgbClr>
              </a:buClr>
              <a:buSzPct val="100000"/>
              <a:defRPr/>
            </a:pPr>
            <a:r>
              <a:rPr lang="en-US" sz="1300" b="1" kern="0" dirty="0">
                <a:solidFill>
                  <a:schemeClr val="bg1"/>
                </a:solidFill>
                <a:latin typeface="Arial Rounded Bold" panose="020F0704030504030204" pitchFamily="34" charset="0"/>
                <a:cs typeface="Arial" panose="020B0604020202020204" pitchFamily="34" charset="0"/>
              </a:rPr>
              <a:t>Methodology</a:t>
            </a:r>
          </a:p>
        </p:txBody>
      </p:sp>
      <p:sp>
        <p:nvSpPr>
          <p:cNvPr id="54" name="Rectangle 53">
            <a:extLst>
              <a:ext uri="{FF2B5EF4-FFF2-40B4-BE49-F238E27FC236}">
                <a16:creationId xmlns:a16="http://schemas.microsoft.com/office/drawing/2014/main" id="{7D2B51CF-E11B-4FD1-A007-EEB136BBA692}"/>
              </a:ext>
            </a:extLst>
          </p:cNvPr>
          <p:cNvSpPr/>
          <p:nvPr/>
        </p:nvSpPr>
        <p:spPr>
          <a:xfrm>
            <a:off x="387175" y="2407343"/>
            <a:ext cx="1576502" cy="292388"/>
          </a:xfrm>
          <a:prstGeom prst="rect">
            <a:avLst/>
          </a:prstGeom>
          <a:solidFill>
            <a:srgbClr val="00B050"/>
          </a:solidFill>
        </p:spPr>
        <p:txBody>
          <a:bodyPr wrap="square">
            <a:spAutoFit/>
          </a:bodyPr>
          <a:lstStyle/>
          <a:p>
            <a:pPr lvl="0" indent="-465571" defTabSz="1219139">
              <a:buClr>
                <a:srgbClr val="3DCD58">
                  <a:lumMod val="100000"/>
                </a:srgbClr>
              </a:buClr>
              <a:buSzPct val="100000"/>
              <a:defRPr/>
            </a:pPr>
            <a:r>
              <a:rPr lang="en-US" sz="1300" b="1" kern="0" dirty="0">
                <a:solidFill>
                  <a:schemeClr val="bg1"/>
                </a:solidFill>
                <a:latin typeface="Arial Rounded Bold" panose="020F0704030504030204" pitchFamily="34" charset="0"/>
                <a:cs typeface="Arial" panose="020B0604020202020204" pitchFamily="34" charset="0"/>
              </a:rPr>
              <a:t>Accomplishment</a:t>
            </a:r>
          </a:p>
        </p:txBody>
      </p:sp>
      <p:sp>
        <p:nvSpPr>
          <p:cNvPr id="55" name="Rectangle 54">
            <a:extLst>
              <a:ext uri="{FF2B5EF4-FFF2-40B4-BE49-F238E27FC236}">
                <a16:creationId xmlns:a16="http://schemas.microsoft.com/office/drawing/2014/main" id="{473C16FA-7526-4464-8110-75B591BD3338}"/>
              </a:ext>
            </a:extLst>
          </p:cNvPr>
          <p:cNvSpPr/>
          <p:nvPr/>
        </p:nvSpPr>
        <p:spPr>
          <a:xfrm>
            <a:off x="316523" y="2690967"/>
            <a:ext cx="8583002" cy="2439129"/>
          </a:xfrm>
          <a:prstGeom prst="rect">
            <a:avLst/>
          </a:prstGeom>
        </p:spPr>
        <p:txBody>
          <a:bodyPr wrap="square">
            <a:spAutoFit/>
          </a:bodyPr>
          <a:lstStyle/>
          <a:p>
            <a:pPr marL="171450" lvl="1" indent="-171450">
              <a:spcBef>
                <a:spcPts val="300"/>
              </a:spcBef>
              <a:buFont typeface="Courier New" panose="02070309020205020404" pitchFamily="49" charset="0"/>
              <a:buChar char="o"/>
            </a:pPr>
            <a:r>
              <a:rPr lang="en-US" sz="1000" dirty="0">
                <a:solidFill>
                  <a:schemeClr val="accent1"/>
                </a:solidFill>
              </a:rPr>
              <a:t>With the given data set of 19104 records we did a </a:t>
            </a:r>
            <a:r>
              <a:rPr lang="en-US" sz="1000" b="1" dirty="0">
                <a:solidFill>
                  <a:srgbClr val="00B050"/>
                </a:solidFill>
              </a:rPr>
              <a:t>data clean up</a:t>
            </a:r>
            <a:r>
              <a:rPr lang="en-US" sz="1000" dirty="0">
                <a:solidFill>
                  <a:schemeClr val="accent1"/>
                </a:solidFill>
              </a:rPr>
              <a:t>, removed duplication (16733) and meaningful data extraction for our analysis. ( 2371 employees and 13( original attributes)  +10 derived attributes)</a:t>
            </a:r>
          </a:p>
          <a:p>
            <a:pPr marL="171450" lvl="1" indent="-171450">
              <a:spcBef>
                <a:spcPts val="300"/>
              </a:spcBef>
              <a:buFont typeface="Courier New" panose="02070309020205020404" pitchFamily="49" charset="0"/>
              <a:buChar char="o"/>
            </a:pPr>
            <a:r>
              <a:rPr lang="en-US" sz="1000" dirty="0">
                <a:solidFill>
                  <a:schemeClr val="accent1"/>
                </a:solidFill>
              </a:rPr>
              <a:t>We did Uni variate and bi-variate analysis to understand the </a:t>
            </a:r>
            <a:r>
              <a:rPr lang="en-US" sz="1000" b="1" dirty="0">
                <a:solidFill>
                  <a:srgbClr val="00B050"/>
                </a:solidFill>
              </a:rPr>
              <a:t>influence</a:t>
            </a:r>
            <a:r>
              <a:rPr lang="en-US" sz="1000" dirty="0">
                <a:solidFill>
                  <a:schemeClr val="accent1"/>
                </a:solidFill>
              </a:rPr>
              <a:t> of each parameter w.r.t employee attrition.</a:t>
            </a:r>
          </a:p>
          <a:p>
            <a:pPr marL="171450" lvl="1" indent="-171450">
              <a:spcBef>
                <a:spcPts val="300"/>
              </a:spcBef>
              <a:buFont typeface="Courier New" panose="02070309020205020404" pitchFamily="49" charset="0"/>
              <a:buChar char="o"/>
            </a:pPr>
            <a:r>
              <a:rPr lang="en-US" sz="1000" dirty="0">
                <a:solidFill>
                  <a:schemeClr val="accent1"/>
                </a:solidFill>
              </a:rPr>
              <a:t>Used several </a:t>
            </a:r>
            <a:r>
              <a:rPr lang="en-US" sz="1000" b="1" dirty="0">
                <a:solidFill>
                  <a:srgbClr val="00B050"/>
                </a:solidFill>
              </a:rPr>
              <a:t>statistical plots &amp; analysis </a:t>
            </a:r>
            <a:r>
              <a:rPr lang="en-US" sz="1000" dirty="0">
                <a:solidFill>
                  <a:schemeClr val="accent1"/>
                </a:solidFill>
              </a:rPr>
              <a:t>to understand the distribution of data and extract  </a:t>
            </a:r>
            <a:r>
              <a:rPr lang="en-US" sz="1000" b="1" dirty="0">
                <a:solidFill>
                  <a:srgbClr val="00B050"/>
                </a:solidFill>
              </a:rPr>
              <a:t>7 key </a:t>
            </a:r>
            <a:r>
              <a:rPr lang="en-US" sz="1000" dirty="0">
                <a:solidFill>
                  <a:schemeClr val="accent1"/>
                </a:solidFill>
              </a:rPr>
              <a:t>influencing parameters </a:t>
            </a:r>
          </a:p>
          <a:p>
            <a:pPr marL="171450" lvl="1" indent="-171450">
              <a:spcBef>
                <a:spcPts val="300"/>
              </a:spcBef>
              <a:buFont typeface="Courier New" panose="02070309020205020404" pitchFamily="49" charset="0"/>
              <a:buChar char="o"/>
            </a:pPr>
            <a:r>
              <a:rPr lang="en-US" sz="900" dirty="0">
                <a:solidFill>
                  <a:schemeClr val="accent1"/>
                </a:solidFill>
              </a:rPr>
              <a:t>Tried </a:t>
            </a:r>
            <a:r>
              <a:rPr lang="en-US" sz="900" b="1" dirty="0">
                <a:solidFill>
                  <a:srgbClr val="00B050"/>
                </a:solidFill>
              </a:rPr>
              <a:t>Filter and Wrapper methods </a:t>
            </a:r>
            <a:r>
              <a:rPr lang="en-US" sz="900" dirty="0">
                <a:solidFill>
                  <a:schemeClr val="accent1"/>
                </a:solidFill>
              </a:rPr>
              <a:t>to extract key parameters which influenced the employee attrition.</a:t>
            </a:r>
            <a:endParaRPr lang="en-US" sz="900" b="1" dirty="0">
              <a:solidFill>
                <a:srgbClr val="00B050"/>
              </a:solidFill>
            </a:endParaRPr>
          </a:p>
          <a:p>
            <a:pPr marL="171450" indent="-171450">
              <a:spcBef>
                <a:spcPts val="300"/>
              </a:spcBef>
              <a:buFont typeface="Courier New" panose="02070309020205020404" pitchFamily="49" charset="0"/>
              <a:buChar char="o"/>
            </a:pPr>
            <a:r>
              <a:rPr lang="en-US" sz="1000" dirty="0">
                <a:solidFill>
                  <a:schemeClr val="accent1"/>
                </a:solidFill>
              </a:rPr>
              <a:t>Filter  and Wrapper methods  prove </a:t>
            </a:r>
            <a:r>
              <a:rPr lang="en-US" sz="1000" b="1" dirty="0">
                <a:solidFill>
                  <a:srgbClr val="00B050"/>
                </a:solidFill>
              </a:rPr>
              <a:t>Quarterly rating </a:t>
            </a:r>
            <a:r>
              <a:rPr lang="en-US" sz="1000" dirty="0">
                <a:solidFill>
                  <a:schemeClr val="accent1"/>
                </a:solidFill>
              </a:rPr>
              <a:t>(having highest information gain) is most influencing parameter &amp; has strong relation with employee retention.</a:t>
            </a:r>
          </a:p>
          <a:p>
            <a:pPr marL="171450" indent="-171450">
              <a:spcBef>
                <a:spcPts val="300"/>
              </a:spcBef>
              <a:buFont typeface="Courier New" panose="02070309020205020404" pitchFamily="49" charset="0"/>
              <a:buChar char="o"/>
            </a:pPr>
            <a:r>
              <a:rPr lang="en-US" sz="1000" b="1" dirty="0">
                <a:solidFill>
                  <a:srgbClr val="00B050"/>
                </a:solidFill>
              </a:rPr>
              <a:t>60 Predictive model (  9 classification technique) </a:t>
            </a:r>
            <a:r>
              <a:rPr lang="en-US" sz="1000" dirty="0">
                <a:solidFill>
                  <a:schemeClr val="accent1"/>
                </a:solidFill>
              </a:rPr>
              <a:t>tried in combination with different normalization, binning, hyper parameter tuning and recursive Feature Elimination with Cross validation.</a:t>
            </a:r>
          </a:p>
          <a:p>
            <a:pPr marL="171450" indent="-171450">
              <a:spcBef>
                <a:spcPts val="300"/>
              </a:spcBef>
              <a:buFont typeface="Courier New" panose="02070309020205020404" pitchFamily="49" charset="0"/>
              <a:buChar char="o"/>
            </a:pPr>
            <a:r>
              <a:rPr lang="en-US" sz="1000" dirty="0">
                <a:solidFill>
                  <a:schemeClr val="accent1"/>
                </a:solidFill>
              </a:rPr>
              <a:t>We have proposed one</a:t>
            </a:r>
            <a:r>
              <a:rPr lang="en-US" sz="1000" b="1" dirty="0">
                <a:solidFill>
                  <a:srgbClr val="00B050"/>
                </a:solidFill>
              </a:rPr>
              <a:t> best Predictive model </a:t>
            </a:r>
            <a:r>
              <a:rPr lang="en-US" sz="1000" dirty="0">
                <a:solidFill>
                  <a:schemeClr val="accent1"/>
                </a:solidFill>
              </a:rPr>
              <a:t>by  which we  will be able to predict if the employee is likely to leave or not with </a:t>
            </a:r>
            <a:r>
              <a:rPr lang="en-US" sz="1100" b="1" dirty="0">
                <a:solidFill>
                  <a:srgbClr val="00B050"/>
                </a:solidFill>
              </a:rPr>
              <a:t>88% </a:t>
            </a:r>
            <a:r>
              <a:rPr lang="en-US" sz="1000" dirty="0">
                <a:solidFill>
                  <a:schemeClr val="accent1"/>
                </a:solidFill>
              </a:rPr>
              <a:t>accuracy.</a:t>
            </a:r>
          </a:p>
          <a:p>
            <a:pPr marL="171450" indent="-171450">
              <a:spcBef>
                <a:spcPts val="300"/>
              </a:spcBef>
              <a:buFont typeface="Courier New" panose="02070309020205020404" pitchFamily="49" charset="0"/>
              <a:buChar char="o"/>
            </a:pPr>
            <a:r>
              <a:rPr lang="en-US" sz="1000" dirty="0">
                <a:solidFill>
                  <a:schemeClr val="accent1"/>
                </a:solidFill>
              </a:rPr>
              <a:t>Model has been tested with 30 employee unknown data set and model was able to predict correctly for 29 out of 30 employees.</a:t>
            </a:r>
          </a:p>
          <a:p>
            <a:pPr marL="171450" indent="-171450">
              <a:spcBef>
                <a:spcPts val="300"/>
              </a:spcBef>
              <a:buFont typeface="Courier New" panose="02070309020205020404" pitchFamily="49" charset="0"/>
              <a:buChar char="o"/>
            </a:pPr>
            <a:r>
              <a:rPr lang="en-US" sz="1000" dirty="0">
                <a:solidFill>
                  <a:schemeClr val="accent1"/>
                </a:solidFill>
              </a:rPr>
              <a:t>Basic </a:t>
            </a:r>
            <a:r>
              <a:rPr lang="en-US" sz="1000" b="1" dirty="0">
                <a:solidFill>
                  <a:srgbClr val="00B050"/>
                </a:solidFill>
              </a:rPr>
              <a:t>deployment model </a:t>
            </a:r>
            <a:r>
              <a:rPr lang="en-US" sz="1000" dirty="0">
                <a:solidFill>
                  <a:schemeClr val="accent1"/>
                </a:solidFill>
              </a:rPr>
              <a:t>using streamlit libraries has been created for ease of deployment and use for HR team.</a:t>
            </a:r>
          </a:p>
          <a:p>
            <a:pPr marL="171450" indent="-171450">
              <a:spcBef>
                <a:spcPts val="300"/>
              </a:spcBef>
              <a:buFont typeface="Courier New" panose="02070309020205020404" pitchFamily="49" charset="0"/>
              <a:buChar char="o"/>
            </a:pPr>
            <a:r>
              <a:rPr kumimoji="0" lang="en-US" sz="1000" b="0" i="0" u="none" strike="noStrike" kern="1200" cap="none" spc="0" normalizeH="0" baseline="0" noProof="0" dirty="0">
                <a:ln>
                  <a:noFill/>
                </a:ln>
                <a:solidFill>
                  <a:schemeClr val="accent1"/>
                </a:solidFill>
                <a:effectLst/>
                <a:uLnTx/>
                <a:uFillTx/>
                <a:latin typeface="Arial"/>
                <a:cs typeface="Arial"/>
              </a:rPr>
              <a:t>Necessary </a:t>
            </a:r>
            <a:r>
              <a:rPr lang="en-US" sz="1000" b="1" dirty="0">
                <a:solidFill>
                  <a:srgbClr val="00B050"/>
                </a:solidFill>
              </a:rPr>
              <a:t>recommendations</a:t>
            </a:r>
            <a:r>
              <a:rPr kumimoji="0" lang="en-US" sz="1000" b="0" i="0" u="none" strike="noStrike" kern="1200" cap="none" spc="0" normalizeH="0" baseline="0" noProof="0" dirty="0">
                <a:ln>
                  <a:noFill/>
                </a:ln>
                <a:solidFill>
                  <a:schemeClr val="accent1"/>
                </a:solidFill>
                <a:effectLst/>
                <a:uLnTx/>
                <a:uFillTx/>
                <a:latin typeface="Arial"/>
                <a:cs typeface="Arial"/>
              </a:rPr>
              <a:t> are proposed ( </a:t>
            </a:r>
            <a:r>
              <a:rPr lang="en-US" sz="1000" dirty="0">
                <a:solidFill>
                  <a:schemeClr val="accent1"/>
                </a:solidFill>
                <a:latin typeface="Arial"/>
                <a:cs typeface="Arial"/>
              </a:rPr>
              <a:t>based data analytics) </a:t>
            </a:r>
            <a:r>
              <a:rPr kumimoji="0" lang="en-US" sz="1000" b="0" i="0" u="none" strike="noStrike" kern="1200" cap="none" spc="0" normalizeH="0" baseline="0" noProof="0" dirty="0">
                <a:ln>
                  <a:noFill/>
                </a:ln>
                <a:solidFill>
                  <a:schemeClr val="accent1"/>
                </a:solidFill>
                <a:effectLst/>
                <a:uLnTx/>
                <a:uFillTx/>
                <a:latin typeface="Arial"/>
                <a:cs typeface="Arial"/>
              </a:rPr>
              <a:t>to improve employee retention.</a:t>
            </a:r>
            <a:endParaRPr lang="en-US" sz="1000" b="1" dirty="0">
              <a:solidFill>
                <a:srgbClr val="00B050"/>
              </a:solidFill>
            </a:endParaRPr>
          </a:p>
        </p:txBody>
      </p:sp>
      <p:pic>
        <p:nvPicPr>
          <p:cNvPr id="56" name="Picture 2">
            <a:extLst>
              <a:ext uri="{FF2B5EF4-FFF2-40B4-BE49-F238E27FC236}">
                <a16:creationId xmlns:a16="http://schemas.microsoft.com/office/drawing/2014/main" id="{DBA465D2-3EFC-4681-965E-0CF9B5706BD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780"/>
          <a:stretch/>
        </p:blipFill>
        <p:spPr bwMode="auto">
          <a:xfrm>
            <a:off x="4723108" y="1024878"/>
            <a:ext cx="2655776" cy="131990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Diagram&#10;&#10;Description automatically generated">
            <a:extLst>
              <a:ext uri="{FF2B5EF4-FFF2-40B4-BE49-F238E27FC236}">
                <a16:creationId xmlns:a16="http://schemas.microsoft.com/office/drawing/2014/main" id="{284D833A-C7A9-4742-AC33-A79FF3E7D6FA}"/>
              </a:ext>
            </a:extLst>
          </p:cNvPr>
          <p:cNvPicPr>
            <a:picLocks noChangeAspect="1"/>
          </p:cNvPicPr>
          <p:nvPr/>
        </p:nvPicPr>
        <p:blipFill rotWithShape="1">
          <a:blip r:embed="rId4"/>
          <a:srcRect l="9393" r="10931" b="614"/>
          <a:stretch/>
        </p:blipFill>
        <p:spPr>
          <a:xfrm>
            <a:off x="7353155" y="825985"/>
            <a:ext cx="1501306" cy="1531861"/>
          </a:xfrm>
          <a:prstGeom prst="rect">
            <a:avLst/>
          </a:prstGeom>
        </p:spPr>
      </p:pic>
    </p:spTree>
    <p:extLst>
      <p:ext uri="{BB962C8B-B14F-4D97-AF65-F5344CB8AC3E}">
        <p14:creationId xmlns:p14="http://schemas.microsoft.com/office/powerpoint/2010/main" val="243713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624B9210-5775-4D0D-815C-5ADAEC8EBC56}"/>
              </a:ext>
            </a:extLst>
          </p:cNvPr>
          <p:cNvSpPr txBox="1"/>
          <p:nvPr/>
        </p:nvSpPr>
        <p:spPr>
          <a:xfrm>
            <a:off x="237250" y="621099"/>
            <a:ext cx="9306800" cy="4270400"/>
          </a:xfrm>
          <a:prstGeom prst="rect">
            <a:avLst/>
          </a:prstGeom>
          <a:noFill/>
        </p:spPr>
        <p:txBody>
          <a:bodyPr wrap="square">
            <a:spAutoFit/>
          </a:bodyPr>
          <a:lstStyle/>
          <a:p>
            <a:pPr marR="379095"/>
            <a:r>
              <a:rPr lang="en-US" sz="1100" b="1" dirty="0">
                <a:effectLst/>
                <a:latin typeface="Times New Roman" panose="02020603050405020304" pitchFamily="18" charset="0"/>
                <a:ea typeface="Times New Roman" panose="02020603050405020304" pitchFamily="18" charset="0"/>
              </a:rPr>
              <a:t>Summary</a:t>
            </a:r>
            <a:r>
              <a:rPr lang="en-US" sz="1100" b="1" spc="-10" dirty="0">
                <a:effectLst/>
                <a:latin typeface="Times New Roman" panose="02020603050405020304" pitchFamily="18" charset="0"/>
                <a:ea typeface="Times New Roman" panose="02020603050405020304" pitchFamily="18" charset="0"/>
              </a:rPr>
              <a:t> </a:t>
            </a:r>
            <a:r>
              <a:rPr lang="en-US" sz="1100" b="1" dirty="0">
                <a:effectLst/>
                <a:latin typeface="Times New Roman" panose="02020603050405020304" pitchFamily="18" charset="0"/>
                <a:ea typeface="Times New Roman" panose="02020603050405020304" pitchFamily="18" charset="0"/>
              </a:rPr>
              <a:t>of</a:t>
            </a:r>
            <a:r>
              <a:rPr lang="en-US" sz="1100" b="1" spc="-5" dirty="0">
                <a:effectLst/>
                <a:latin typeface="Times New Roman" panose="02020603050405020304" pitchFamily="18" charset="0"/>
                <a:ea typeface="Times New Roman" panose="02020603050405020304" pitchFamily="18" charset="0"/>
              </a:rPr>
              <a:t> </a:t>
            </a:r>
            <a:r>
              <a:rPr lang="en-US" sz="1100" b="1" dirty="0">
                <a:effectLst/>
                <a:latin typeface="Times New Roman" panose="02020603050405020304" pitchFamily="18" charset="0"/>
                <a:ea typeface="Times New Roman" panose="02020603050405020304" pitchFamily="18" charset="0"/>
              </a:rPr>
              <a:t>top</a:t>
            </a:r>
            <a:r>
              <a:rPr lang="en-US" sz="1100" b="1" spc="-5" dirty="0">
                <a:effectLst/>
                <a:latin typeface="Times New Roman" panose="02020603050405020304" pitchFamily="18" charset="0"/>
                <a:ea typeface="Times New Roman" panose="02020603050405020304" pitchFamily="18" charset="0"/>
              </a:rPr>
              <a:t> </a:t>
            </a:r>
            <a:r>
              <a:rPr lang="en-US" sz="1100" b="1" dirty="0">
                <a:effectLst/>
                <a:latin typeface="Times New Roman" panose="02020603050405020304" pitchFamily="18" charset="0"/>
                <a:ea typeface="Times New Roman" panose="02020603050405020304" pitchFamily="18" charset="0"/>
              </a:rPr>
              <a:t>observations</a:t>
            </a:r>
            <a:r>
              <a:rPr lang="en-US" sz="1100" b="1" spc="-5" dirty="0">
                <a:effectLst/>
                <a:latin typeface="Times New Roman" panose="02020603050405020304" pitchFamily="18" charset="0"/>
                <a:ea typeface="Times New Roman" panose="02020603050405020304" pitchFamily="18" charset="0"/>
              </a:rPr>
              <a:t> </a:t>
            </a:r>
            <a:r>
              <a:rPr lang="en-US" sz="1100" b="1" dirty="0">
                <a:effectLst/>
                <a:latin typeface="Times New Roman" panose="02020603050405020304" pitchFamily="18" charset="0"/>
                <a:ea typeface="Times New Roman" panose="02020603050405020304" pitchFamily="18" charset="0"/>
              </a:rPr>
              <a:t>from the</a:t>
            </a:r>
            <a:r>
              <a:rPr lang="en-US" sz="1100" b="1" spc="-5" dirty="0">
                <a:effectLst/>
                <a:latin typeface="Times New Roman" panose="02020603050405020304" pitchFamily="18" charset="0"/>
                <a:ea typeface="Times New Roman" panose="02020603050405020304" pitchFamily="18" charset="0"/>
              </a:rPr>
              <a:t> </a:t>
            </a:r>
            <a:r>
              <a:rPr lang="en-US" sz="1100" b="1" dirty="0">
                <a:effectLst/>
                <a:latin typeface="Times New Roman" panose="02020603050405020304" pitchFamily="18" charset="0"/>
                <a:ea typeface="Times New Roman" panose="02020603050405020304" pitchFamily="18" charset="0"/>
              </a:rPr>
              <a:t>visualization</a:t>
            </a:r>
            <a:r>
              <a:rPr lang="en-US" sz="1100" b="1" spc="-5" dirty="0">
                <a:effectLst/>
                <a:latin typeface="Times New Roman" panose="02020603050405020304" pitchFamily="18" charset="0"/>
                <a:ea typeface="Times New Roman" panose="02020603050405020304" pitchFamily="18" charset="0"/>
              </a:rPr>
              <a:t> </a:t>
            </a:r>
            <a:r>
              <a:rPr lang="en-US" sz="1100" b="1" dirty="0">
                <a:effectLst/>
                <a:latin typeface="Times New Roman" panose="02020603050405020304" pitchFamily="18" charset="0"/>
                <a:ea typeface="Times New Roman" panose="02020603050405020304" pitchFamily="18" charset="0"/>
              </a:rPr>
              <a:t>plots:</a:t>
            </a:r>
            <a:endParaRPr lang="en-IN" sz="1100" dirty="0">
              <a:effectLst/>
              <a:latin typeface="Times New Roman" panose="02020603050405020304" pitchFamily="18" charset="0"/>
              <a:ea typeface="Times New Roman" panose="02020603050405020304" pitchFamily="18" charset="0"/>
            </a:endParaRPr>
          </a:p>
          <a:p>
            <a:pPr marR="559435">
              <a:spcBef>
                <a:spcPts val="25"/>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228600" marR="559435" lvl="0" indent="-228600">
              <a:buFont typeface="+mj-lt"/>
              <a:buAutoNum type="arabicPeriod"/>
              <a:tabLst>
                <a:tab pos="546735" algn="l"/>
              </a:tabLst>
            </a:pPr>
            <a:r>
              <a:rPr lang="en-US" sz="1100" dirty="0">
                <a:solidFill>
                  <a:srgbClr val="000000"/>
                </a:solidFill>
                <a:effectLst/>
                <a:latin typeface="Times New Roman" panose="02020603050405020304" pitchFamily="18" charset="0"/>
                <a:ea typeface="Times New Roman" panose="02020603050405020304" pitchFamily="18" charset="0"/>
              </a:rPr>
              <a:t>Given 2381 employee data 1616 employees have resigned and 765 are continuing in the same organisation.  This is a huge attrition rate in the organisation which is at 67%.  Also, the data set is imbalanced given 2 category of people who have left and who are staying back. </a:t>
            </a:r>
          </a:p>
          <a:p>
            <a:pPr marL="228600" marR="559435" lvl="0" indent="-228600">
              <a:buFont typeface="+mj-lt"/>
              <a:buAutoNum type="arabicPeriod"/>
              <a:tabLst>
                <a:tab pos="546735" algn="l"/>
              </a:tabLst>
            </a:pPr>
            <a:endParaRPr lang="en-IN" sz="1050" dirty="0">
              <a:effectLst/>
              <a:latin typeface="Times New Roman" panose="02020603050405020304" pitchFamily="18" charset="0"/>
              <a:ea typeface="Times New Roman" panose="02020603050405020304" pitchFamily="18" charset="0"/>
            </a:endParaRPr>
          </a:p>
          <a:p>
            <a:pPr marL="228600" marR="559435" lvl="0" indent="-228600">
              <a:buFont typeface="+mj-lt"/>
              <a:buAutoNum type="arabicPeriod"/>
              <a:tabLst>
                <a:tab pos="546735" algn="l"/>
              </a:tabLst>
            </a:pPr>
            <a:r>
              <a:rPr lang="en-US" sz="1100" dirty="0">
                <a:solidFill>
                  <a:srgbClr val="000000"/>
                </a:solidFill>
                <a:effectLst/>
                <a:latin typeface="Times New Roman" panose="02020603050405020304" pitchFamily="18" charset="0"/>
                <a:ea typeface="Times New Roman" panose="02020603050405020304" pitchFamily="18" charset="0"/>
              </a:rPr>
              <a:t>Data set has employees who have joined from 2010 to 2017, however the status of employees and several attributes like salary, promotion, Business value and quarterly ratings corresponds to the year 2016 to 2017.  This is an intermediate data set for the year 2016-2017 covering 4 quarters of changes per employee. </a:t>
            </a:r>
          </a:p>
          <a:p>
            <a:pPr marL="228600" marR="559435" lvl="0" indent="-228600">
              <a:buFont typeface="+mj-lt"/>
              <a:buAutoNum type="arabicPeriod"/>
              <a:tabLst>
                <a:tab pos="546735" algn="l"/>
              </a:tabLst>
            </a:pPr>
            <a:endParaRPr lang="en-IN" sz="1050" dirty="0">
              <a:effectLst/>
              <a:latin typeface="Times New Roman" panose="02020603050405020304" pitchFamily="18" charset="0"/>
              <a:ea typeface="Times New Roman" panose="02020603050405020304" pitchFamily="18" charset="0"/>
            </a:endParaRPr>
          </a:p>
          <a:p>
            <a:pPr marL="228600" marR="559435" lvl="0" indent="-228600">
              <a:buFont typeface="+mj-lt"/>
              <a:buAutoNum type="arabicPeriod"/>
              <a:tabLst>
                <a:tab pos="546735" algn="l"/>
              </a:tabLst>
            </a:pPr>
            <a:r>
              <a:rPr lang="en-US" sz="1100" dirty="0">
                <a:solidFill>
                  <a:srgbClr val="000000"/>
                </a:solidFill>
                <a:effectLst/>
                <a:latin typeface="Times New Roman" panose="02020603050405020304" pitchFamily="18" charset="0"/>
                <a:ea typeface="Times New Roman" panose="02020603050405020304" pitchFamily="18" charset="0"/>
              </a:rPr>
              <a:t>84% of the employees are below 40 years of age with mean age at 34 years. Maximum group of people are in the lower age group. </a:t>
            </a:r>
          </a:p>
          <a:p>
            <a:pPr marL="228600" marR="559435" lvl="0" indent="-228600">
              <a:buFont typeface="+mj-lt"/>
              <a:buAutoNum type="arabicPeriod"/>
              <a:tabLst>
                <a:tab pos="546735" algn="l"/>
              </a:tabLst>
            </a:pPr>
            <a:endParaRPr lang="en-IN" sz="1050" dirty="0">
              <a:effectLst/>
              <a:latin typeface="Times New Roman" panose="02020603050405020304" pitchFamily="18" charset="0"/>
              <a:ea typeface="Times New Roman" panose="02020603050405020304" pitchFamily="18" charset="0"/>
            </a:endParaRPr>
          </a:p>
          <a:p>
            <a:pPr marL="228600" marR="559435" lvl="0" indent="-228600">
              <a:buFont typeface="+mj-lt"/>
              <a:buAutoNum type="arabicPeriod"/>
              <a:tabLst>
                <a:tab pos="546735" algn="l"/>
              </a:tabLst>
            </a:pPr>
            <a:r>
              <a:rPr lang="en-US" sz="1100" dirty="0">
                <a:solidFill>
                  <a:srgbClr val="000000"/>
                </a:solidFill>
                <a:effectLst/>
                <a:latin typeface="Times New Roman" panose="02020603050405020304" pitchFamily="18" charset="0"/>
                <a:ea typeface="Times New Roman" panose="02020603050405020304" pitchFamily="18" charset="0"/>
              </a:rPr>
              <a:t>Out of given dataset for 2381 employees, 2008 employees have joined the organisation only from 2015 to 2017 (84%).  This is consistent with the Age group as we have maximum set of people in Junior age group and with lower salary.  </a:t>
            </a:r>
          </a:p>
          <a:p>
            <a:pPr marL="228600" marR="559435" lvl="0" indent="-228600">
              <a:buFont typeface="+mj-lt"/>
              <a:buAutoNum type="arabicPeriod"/>
              <a:tabLst>
                <a:tab pos="546735" algn="l"/>
              </a:tabLst>
            </a:pPr>
            <a:endParaRPr lang="en-IN" sz="1050" dirty="0">
              <a:effectLst/>
              <a:latin typeface="Times New Roman" panose="02020603050405020304" pitchFamily="18" charset="0"/>
              <a:ea typeface="Times New Roman" panose="02020603050405020304" pitchFamily="18" charset="0"/>
            </a:endParaRPr>
          </a:p>
          <a:p>
            <a:pPr marL="228600" marR="559435" lvl="0" indent="-228600">
              <a:buFont typeface="+mj-lt"/>
              <a:buAutoNum type="arabicPeriod"/>
              <a:tabLst>
                <a:tab pos="546735" algn="l"/>
              </a:tabLst>
            </a:pPr>
            <a:r>
              <a:rPr lang="en-US" sz="1100" dirty="0">
                <a:solidFill>
                  <a:srgbClr val="000000"/>
                </a:solidFill>
                <a:effectLst/>
                <a:latin typeface="Times New Roman" panose="02020603050405020304" pitchFamily="18" charset="0"/>
                <a:ea typeface="Times New Roman" panose="02020603050405020304" pitchFamily="18" charset="0"/>
              </a:rPr>
              <a:t>Total business value generated by each employee has a strong correlation with quarterly rating, salary, grade change and resignation. Since Maximum group of people are less than 3 years of experience (joined from 2015 to 2017), Age and salary scale are also concentrated on the lower side. </a:t>
            </a:r>
          </a:p>
          <a:p>
            <a:pPr marL="228600" marR="559435" lvl="0" indent="-228600">
              <a:buFont typeface="+mj-lt"/>
              <a:buAutoNum type="arabicPeriod"/>
              <a:tabLst>
                <a:tab pos="546735" algn="l"/>
              </a:tabLst>
            </a:pPr>
            <a:endParaRPr lang="en-IN" sz="1050" dirty="0">
              <a:effectLst/>
              <a:latin typeface="Times New Roman" panose="02020603050405020304" pitchFamily="18" charset="0"/>
              <a:ea typeface="Times New Roman" panose="02020603050405020304" pitchFamily="18" charset="0"/>
            </a:endParaRPr>
          </a:p>
          <a:p>
            <a:pPr marL="228600" marR="559435" lvl="0" indent="-228600">
              <a:buFont typeface="+mj-lt"/>
              <a:buAutoNum type="arabicPeriod"/>
              <a:tabLst>
                <a:tab pos="546735" algn="l"/>
              </a:tabLst>
            </a:pPr>
            <a:r>
              <a:rPr lang="en-US" sz="1100" dirty="0">
                <a:solidFill>
                  <a:srgbClr val="000000"/>
                </a:solidFill>
                <a:effectLst/>
                <a:latin typeface="Times New Roman" panose="02020603050405020304" pitchFamily="18" charset="0"/>
                <a:ea typeface="Times New Roman" panose="02020603050405020304" pitchFamily="18" charset="0"/>
              </a:rPr>
              <a:t>Maximum employees are rated as ‘1’ (lowest performance rating) which can be related to huge attrition.  </a:t>
            </a:r>
          </a:p>
          <a:p>
            <a:pPr marL="228600" marR="559435" lvl="0" indent="-228600">
              <a:buFont typeface="+mj-lt"/>
              <a:buAutoNum type="arabicPeriod"/>
              <a:tabLst>
                <a:tab pos="546735" algn="l"/>
              </a:tabLst>
            </a:pPr>
            <a:endParaRPr lang="en-IN" sz="1050" dirty="0">
              <a:effectLst/>
              <a:latin typeface="Times New Roman" panose="02020603050405020304" pitchFamily="18" charset="0"/>
              <a:ea typeface="Times New Roman" panose="02020603050405020304" pitchFamily="18" charset="0"/>
            </a:endParaRPr>
          </a:p>
          <a:p>
            <a:pPr marL="228600" marR="559435" lvl="0" indent="-228600">
              <a:buFont typeface="+mj-lt"/>
              <a:buAutoNum type="arabicPeriod"/>
              <a:tabLst>
                <a:tab pos="546735" algn="l"/>
              </a:tabLst>
            </a:pPr>
            <a:r>
              <a:rPr lang="en-US" sz="1100" dirty="0">
                <a:solidFill>
                  <a:srgbClr val="000000"/>
                </a:solidFill>
                <a:effectLst/>
                <a:latin typeface="Times New Roman" panose="02020603050405020304" pitchFamily="18" charset="0"/>
                <a:ea typeface="Times New Roman" panose="02020603050405020304" pitchFamily="18" charset="0"/>
              </a:rPr>
              <a:t>From Sworn plot, maximum employees who have left the organisation have either 0 or negative business turnover.  This can be well related to the lower performance rating, lower salary and no designation change for those employees. </a:t>
            </a:r>
          </a:p>
          <a:p>
            <a:pPr marL="228600" marR="559435" lvl="0" indent="-228600">
              <a:buFont typeface="+mj-lt"/>
              <a:buAutoNum type="arabicPeriod"/>
              <a:tabLst>
                <a:tab pos="546735" algn="l"/>
              </a:tabLst>
            </a:pPr>
            <a:endParaRPr lang="en-IN" sz="1050" dirty="0">
              <a:effectLst/>
              <a:latin typeface="Times New Roman" panose="02020603050405020304" pitchFamily="18" charset="0"/>
              <a:ea typeface="Times New Roman" panose="02020603050405020304" pitchFamily="18" charset="0"/>
            </a:endParaRPr>
          </a:p>
          <a:p>
            <a:pPr marL="228600" marR="559435" lvl="0" indent="-228600">
              <a:spcAft>
                <a:spcPts val="0"/>
              </a:spcAft>
              <a:buFont typeface="+mj-lt"/>
              <a:buAutoNum type="arabicPeriod"/>
              <a:tabLst>
                <a:tab pos="525780" algn="l"/>
              </a:tabLst>
            </a:pPr>
            <a:r>
              <a:rPr lang="en-US" sz="1100" dirty="0">
                <a:solidFill>
                  <a:srgbClr val="000000"/>
                </a:solidFill>
                <a:effectLst/>
                <a:latin typeface="Times New Roman" panose="02020603050405020304" pitchFamily="18" charset="0"/>
                <a:ea typeface="Times New Roman" panose="02020603050405020304" pitchFamily="18" charset="0"/>
              </a:rPr>
              <a:t>99% (2369 out of 2381) of the employees have no change in salary or promotion during 2016-2017. Which can also be related to high attrition of 67%.</a:t>
            </a:r>
            <a:endParaRPr lang="en-IN" sz="1050" dirty="0">
              <a:effectLst/>
              <a:latin typeface="Times New Roman" panose="02020603050405020304" pitchFamily="18" charset="0"/>
              <a:ea typeface="Times New Roman" panose="02020603050405020304" pitchFamily="18" charset="0"/>
            </a:endParaRPr>
          </a:p>
        </p:txBody>
      </p:sp>
      <p:grpSp>
        <p:nvGrpSpPr>
          <p:cNvPr id="30" name="Group 29">
            <a:extLst>
              <a:ext uri="{FF2B5EF4-FFF2-40B4-BE49-F238E27FC236}">
                <a16:creationId xmlns:a16="http://schemas.microsoft.com/office/drawing/2014/main" id="{3EE05238-E657-4B02-834C-8D9CDCFA8288}"/>
              </a:ext>
            </a:extLst>
          </p:cNvPr>
          <p:cNvGrpSpPr/>
          <p:nvPr/>
        </p:nvGrpSpPr>
        <p:grpSpPr>
          <a:xfrm>
            <a:off x="5198267" y="74353"/>
            <a:ext cx="1296000" cy="360000"/>
            <a:chOff x="4388217" y="0"/>
            <a:chExt cx="1634954" cy="638126"/>
          </a:xfrm>
          <a:scene3d>
            <a:camera prst="orthographicFront"/>
            <a:lightRig rig="flat" dir="t"/>
          </a:scene3d>
        </p:grpSpPr>
        <p:sp>
          <p:nvSpPr>
            <p:cNvPr id="31" name="Chevron 115">
              <a:extLst>
                <a:ext uri="{FF2B5EF4-FFF2-40B4-BE49-F238E27FC236}">
                  <a16:creationId xmlns:a16="http://schemas.microsoft.com/office/drawing/2014/main" id="{C0549A18-CCB0-41D4-89A3-52AE5FF0AC8A}"/>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2" name="Chevron 10">
              <a:extLst>
                <a:ext uri="{FF2B5EF4-FFF2-40B4-BE49-F238E27FC236}">
                  <a16:creationId xmlns:a16="http://schemas.microsoft.com/office/drawing/2014/main" id="{30C56E8E-E17E-41BC-B02C-7A41555ED1F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33" name="Group 32">
            <a:extLst>
              <a:ext uri="{FF2B5EF4-FFF2-40B4-BE49-F238E27FC236}">
                <a16:creationId xmlns:a16="http://schemas.microsoft.com/office/drawing/2014/main" id="{48E2EE01-FCDF-48B6-BFF0-ED44E57E2D73}"/>
              </a:ext>
            </a:extLst>
          </p:cNvPr>
          <p:cNvGrpSpPr/>
          <p:nvPr/>
        </p:nvGrpSpPr>
        <p:grpSpPr>
          <a:xfrm>
            <a:off x="6418317" y="74353"/>
            <a:ext cx="1296000" cy="360000"/>
            <a:chOff x="5799747" y="0"/>
            <a:chExt cx="1634954" cy="638126"/>
          </a:xfrm>
          <a:scene3d>
            <a:camera prst="orthographicFront"/>
            <a:lightRig rig="flat" dir="t"/>
          </a:scene3d>
        </p:grpSpPr>
        <p:sp>
          <p:nvSpPr>
            <p:cNvPr id="34" name="Chevron 118">
              <a:extLst>
                <a:ext uri="{FF2B5EF4-FFF2-40B4-BE49-F238E27FC236}">
                  <a16:creationId xmlns:a16="http://schemas.microsoft.com/office/drawing/2014/main" id="{AD362E82-E1E9-4534-9C66-376CAC85C945}"/>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5" name="Chevron 12">
              <a:extLst>
                <a:ext uri="{FF2B5EF4-FFF2-40B4-BE49-F238E27FC236}">
                  <a16:creationId xmlns:a16="http://schemas.microsoft.com/office/drawing/2014/main" id="{C3643606-1563-4BAD-B770-A64F98FC8E12}"/>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36" name="Group 35">
            <a:extLst>
              <a:ext uri="{FF2B5EF4-FFF2-40B4-BE49-F238E27FC236}">
                <a16:creationId xmlns:a16="http://schemas.microsoft.com/office/drawing/2014/main" id="{8EB4B598-15F8-4C84-9AD0-F3268A0AC8C1}"/>
              </a:ext>
            </a:extLst>
          </p:cNvPr>
          <p:cNvGrpSpPr/>
          <p:nvPr/>
        </p:nvGrpSpPr>
        <p:grpSpPr>
          <a:xfrm>
            <a:off x="7646170" y="74353"/>
            <a:ext cx="1296000" cy="360000"/>
            <a:chOff x="7169401" y="0"/>
            <a:chExt cx="1634954" cy="638126"/>
          </a:xfrm>
          <a:scene3d>
            <a:camera prst="orthographicFront"/>
            <a:lightRig rig="flat" dir="t"/>
          </a:scene3d>
        </p:grpSpPr>
        <p:sp>
          <p:nvSpPr>
            <p:cNvPr id="37" name="Chevron 121">
              <a:extLst>
                <a:ext uri="{FF2B5EF4-FFF2-40B4-BE49-F238E27FC236}">
                  <a16:creationId xmlns:a16="http://schemas.microsoft.com/office/drawing/2014/main" id="{39125F18-94AF-40B2-894C-97BBB3C25708}"/>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8" name="Chevron 14">
              <a:extLst>
                <a:ext uri="{FF2B5EF4-FFF2-40B4-BE49-F238E27FC236}">
                  <a16:creationId xmlns:a16="http://schemas.microsoft.com/office/drawing/2014/main" id="{B2C93E56-5B76-4354-B96E-41FCBBA3E93A}"/>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39" name="Group 38">
            <a:extLst>
              <a:ext uri="{FF2B5EF4-FFF2-40B4-BE49-F238E27FC236}">
                <a16:creationId xmlns:a16="http://schemas.microsoft.com/office/drawing/2014/main" id="{1509F6C9-E884-405A-8692-3BDF2F9D97C6}"/>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40" name="Chevron 130">
              <a:extLst>
                <a:ext uri="{FF2B5EF4-FFF2-40B4-BE49-F238E27FC236}">
                  <a16:creationId xmlns:a16="http://schemas.microsoft.com/office/drawing/2014/main" id="{9B776E60-2DE5-4476-9C30-E58F8E844AE5}"/>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1" name="Chevron 14">
              <a:extLst>
                <a:ext uri="{FF2B5EF4-FFF2-40B4-BE49-F238E27FC236}">
                  <a16:creationId xmlns:a16="http://schemas.microsoft.com/office/drawing/2014/main" id="{5E1BE741-34F3-40AE-93AB-3D37CE2A50DA}"/>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42" name="Group 41">
            <a:extLst>
              <a:ext uri="{FF2B5EF4-FFF2-40B4-BE49-F238E27FC236}">
                <a16:creationId xmlns:a16="http://schemas.microsoft.com/office/drawing/2014/main" id="{3DC17D14-FAA7-4706-A677-6A3459C5E5CA}"/>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43" name="Chevron 124">
              <a:extLst>
                <a:ext uri="{FF2B5EF4-FFF2-40B4-BE49-F238E27FC236}">
                  <a16:creationId xmlns:a16="http://schemas.microsoft.com/office/drawing/2014/main" id="{70E12484-83D3-473B-95D8-EF62A7A7989B}"/>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4" name="Chevron 14">
              <a:extLst>
                <a:ext uri="{FF2B5EF4-FFF2-40B4-BE49-F238E27FC236}">
                  <a16:creationId xmlns:a16="http://schemas.microsoft.com/office/drawing/2014/main" id="{0A0B7DF6-74A6-4819-8FA9-3F103823B3C9}"/>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45" name="Group 44">
            <a:extLst>
              <a:ext uri="{FF2B5EF4-FFF2-40B4-BE49-F238E27FC236}">
                <a16:creationId xmlns:a16="http://schemas.microsoft.com/office/drawing/2014/main" id="{7592BBF9-258D-41EC-97DC-786195389D5E}"/>
              </a:ext>
            </a:extLst>
          </p:cNvPr>
          <p:cNvGrpSpPr/>
          <p:nvPr/>
        </p:nvGrpSpPr>
        <p:grpSpPr>
          <a:xfrm>
            <a:off x="1560284" y="79104"/>
            <a:ext cx="1296000" cy="360000"/>
            <a:chOff x="2935077" y="0"/>
            <a:chExt cx="1634954" cy="638126"/>
          </a:xfrm>
          <a:solidFill>
            <a:srgbClr val="00B050"/>
          </a:solidFill>
          <a:scene3d>
            <a:camera prst="orthographicFront"/>
            <a:lightRig rig="flat" dir="t"/>
          </a:scene3d>
        </p:grpSpPr>
        <p:sp>
          <p:nvSpPr>
            <p:cNvPr id="46" name="Chevron 112">
              <a:extLst>
                <a:ext uri="{FF2B5EF4-FFF2-40B4-BE49-F238E27FC236}">
                  <a16:creationId xmlns:a16="http://schemas.microsoft.com/office/drawing/2014/main" id="{E285C038-519D-4345-A012-98507AEA9D4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7" name="Chevron 8">
              <a:extLst>
                <a:ext uri="{FF2B5EF4-FFF2-40B4-BE49-F238E27FC236}">
                  <a16:creationId xmlns:a16="http://schemas.microsoft.com/office/drawing/2014/main" id="{AC0264F3-E6FD-414C-A653-D35622BD3D73}"/>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48" name="Group 47">
            <a:extLst>
              <a:ext uri="{FF2B5EF4-FFF2-40B4-BE49-F238E27FC236}">
                <a16:creationId xmlns:a16="http://schemas.microsoft.com/office/drawing/2014/main" id="{A5E3332B-5E0F-4F25-8E35-EDD8D1B51823}"/>
              </a:ext>
            </a:extLst>
          </p:cNvPr>
          <p:cNvGrpSpPr/>
          <p:nvPr/>
        </p:nvGrpSpPr>
        <p:grpSpPr>
          <a:xfrm>
            <a:off x="2769066" y="74353"/>
            <a:ext cx="1296000" cy="360000"/>
            <a:chOff x="7239325" y="16256"/>
            <a:chExt cx="1634954" cy="638126"/>
          </a:xfrm>
          <a:solidFill>
            <a:schemeClr val="bg1">
              <a:lumMod val="85000"/>
            </a:schemeClr>
          </a:solidFill>
          <a:scene3d>
            <a:camera prst="orthographicFront"/>
            <a:lightRig rig="flat" dir="t"/>
          </a:scene3d>
        </p:grpSpPr>
        <p:sp>
          <p:nvSpPr>
            <p:cNvPr id="49" name="Chevron 124">
              <a:extLst>
                <a:ext uri="{FF2B5EF4-FFF2-40B4-BE49-F238E27FC236}">
                  <a16:creationId xmlns:a16="http://schemas.microsoft.com/office/drawing/2014/main" id="{01201D12-17C6-47F3-B247-630757CF0D41}"/>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0" name="Chevron 14">
              <a:extLst>
                <a:ext uri="{FF2B5EF4-FFF2-40B4-BE49-F238E27FC236}">
                  <a16:creationId xmlns:a16="http://schemas.microsoft.com/office/drawing/2014/main" id="{6C1A703C-A6B2-48DC-BC2E-3613ACCF37D8}"/>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Tree>
    <p:extLst>
      <p:ext uri="{BB962C8B-B14F-4D97-AF65-F5344CB8AC3E}">
        <p14:creationId xmlns:p14="http://schemas.microsoft.com/office/powerpoint/2010/main" val="931188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6" name="TextBox 25">
            <a:extLst>
              <a:ext uri="{FF2B5EF4-FFF2-40B4-BE49-F238E27FC236}">
                <a16:creationId xmlns:a16="http://schemas.microsoft.com/office/drawing/2014/main" id="{87EA0F9F-D733-4E6E-9494-ED99024D517B}"/>
              </a:ext>
            </a:extLst>
          </p:cNvPr>
          <p:cNvSpPr txBox="1"/>
          <p:nvPr/>
        </p:nvSpPr>
        <p:spPr>
          <a:xfrm>
            <a:off x="336333" y="1160952"/>
            <a:ext cx="8728937" cy="2637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solidFill>
                  <a:schemeClr val="tx1">
                    <a:lumMod val="75000"/>
                    <a:lumOff val="25000"/>
                  </a:schemeClr>
                </a:solidFill>
              </a:rPr>
              <a:t>One-Hot Encoding</a:t>
            </a:r>
          </a:p>
          <a:p>
            <a:pPr marL="742934" lvl="1" indent="-285750">
              <a:lnSpc>
                <a:spcPct val="150000"/>
              </a:lnSpc>
              <a:buFont typeface="Arial" panose="020B0604020202020204" pitchFamily="34" charset="0"/>
              <a:buChar char="•"/>
            </a:pPr>
            <a:r>
              <a:rPr lang="en-IN" sz="1400" dirty="0">
                <a:solidFill>
                  <a:schemeClr val="tx1">
                    <a:lumMod val="75000"/>
                    <a:lumOff val="25000"/>
                  </a:schemeClr>
                </a:solidFill>
              </a:rPr>
              <a:t>In this method, we map each category to a vector that contains 1 and 0 denoting the presence of the feature or not. The number of vectors depends on the categories which we want to keep. </a:t>
            </a:r>
            <a:endParaRPr lang="en-US" sz="1400" b="1" dirty="0">
              <a:solidFill>
                <a:schemeClr val="tx1">
                  <a:lumMod val="75000"/>
                  <a:lumOff val="25000"/>
                </a:schemeClr>
              </a:solidFill>
            </a:endParaRPr>
          </a:p>
          <a:p>
            <a:pPr marL="285750" indent="-285750">
              <a:lnSpc>
                <a:spcPct val="150000"/>
              </a:lnSpc>
              <a:buFont typeface="Arial" panose="020B0604020202020204" pitchFamily="34" charset="0"/>
              <a:buChar char="•"/>
            </a:pPr>
            <a:r>
              <a:rPr lang="en-US" sz="1400" b="1" dirty="0">
                <a:solidFill>
                  <a:schemeClr val="tx1">
                    <a:lumMod val="75000"/>
                    <a:lumOff val="25000"/>
                  </a:schemeClr>
                </a:solidFill>
              </a:rPr>
              <a:t>Target Encoding </a:t>
            </a:r>
          </a:p>
          <a:p>
            <a:pPr marL="742934" lvl="1" indent="-285750">
              <a:lnSpc>
                <a:spcPct val="150000"/>
              </a:lnSpc>
              <a:buFont typeface="Arial" panose="020B0604020202020204" pitchFamily="34" charset="0"/>
              <a:buChar char="•"/>
            </a:pPr>
            <a:r>
              <a:rPr lang="en-IN" sz="1400" dirty="0">
                <a:solidFill>
                  <a:schemeClr val="tx1">
                    <a:lumMod val="75000"/>
                    <a:lumOff val="25000"/>
                  </a:schemeClr>
                </a:solidFill>
              </a:rPr>
              <a:t>Target Encoding is similar to label encoding, except here labels are correlated directly with the target. </a:t>
            </a:r>
            <a:endParaRPr lang="en-US" sz="1400" b="1" dirty="0">
              <a:solidFill>
                <a:schemeClr val="tx1">
                  <a:lumMod val="75000"/>
                  <a:lumOff val="25000"/>
                </a:schemeClr>
              </a:solidFill>
            </a:endParaRPr>
          </a:p>
          <a:p>
            <a:pPr marL="285750" indent="-285750">
              <a:lnSpc>
                <a:spcPct val="150000"/>
              </a:lnSpc>
              <a:buFont typeface="Arial" panose="020B0604020202020204" pitchFamily="34" charset="0"/>
              <a:buChar char="•"/>
            </a:pPr>
            <a:r>
              <a:rPr lang="en-US" sz="1400" b="1" dirty="0">
                <a:solidFill>
                  <a:schemeClr val="tx1">
                    <a:lumMod val="75000"/>
                    <a:lumOff val="25000"/>
                  </a:schemeClr>
                </a:solidFill>
              </a:rPr>
              <a:t>Label Encoding </a:t>
            </a:r>
          </a:p>
          <a:p>
            <a:pPr marL="742934" lvl="1" indent="-285750">
              <a:lnSpc>
                <a:spcPct val="150000"/>
              </a:lnSpc>
              <a:buFont typeface="Arial" panose="020B0604020202020204" pitchFamily="34" charset="0"/>
              <a:buChar char="•"/>
            </a:pPr>
            <a:r>
              <a:rPr lang="en-IN" sz="1400" dirty="0">
                <a:solidFill>
                  <a:schemeClr val="tx1">
                    <a:lumMod val="75000"/>
                    <a:lumOff val="25000"/>
                  </a:schemeClr>
                </a:solidFill>
              </a:rPr>
              <a:t>In label encoding, we map each category to a number or a label</a:t>
            </a:r>
            <a:endParaRPr lang="en-US" sz="1400" b="1" dirty="0">
              <a:solidFill>
                <a:schemeClr val="tx1">
                  <a:lumMod val="75000"/>
                  <a:lumOff val="25000"/>
                </a:schemeClr>
              </a:solidFill>
            </a:endParaRPr>
          </a:p>
        </p:txBody>
      </p:sp>
      <p:sp>
        <p:nvSpPr>
          <p:cNvPr id="27" name="Rounded Rectangle 52">
            <a:extLst>
              <a:ext uri="{FF2B5EF4-FFF2-40B4-BE49-F238E27FC236}">
                <a16:creationId xmlns:a16="http://schemas.microsoft.com/office/drawing/2014/main" id="{A897FE0D-7F9C-D549-8DD3-4B39E29CDC26}"/>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Encoding</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88450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6" name="TextBox 25">
            <a:extLst>
              <a:ext uri="{FF2B5EF4-FFF2-40B4-BE49-F238E27FC236}">
                <a16:creationId xmlns:a16="http://schemas.microsoft.com/office/drawing/2014/main" id="{87EA0F9F-D733-4E6E-9494-ED99024D517B}"/>
              </a:ext>
            </a:extLst>
          </p:cNvPr>
          <p:cNvSpPr txBox="1"/>
          <p:nvPr/>
        </p:nvSpPr>
        <p:spPr>
          <a:xfrm>
            <a:off x="336333" y="942375"/>
            <a:ext cx="2828348" cy="785343"/>
          </a:xfrm>
          <a:prstGeom prst="rect">
            <a:avLst/>
          </a:prstGeom>
          <a:noFill/>
        </p:spPr>
        <p:txBody>
          <a:bodyPr wrap="square" rtlCol="0">
            <a:spAutoFit/>
          </a:bodyPr>
          <a:lstStyle/>
          <a:p>
            <a:pPr>
              <a:lnSpc>
                <a:spcPct val="150000"/>
              </a:lnSpc>
            </a:pPr>
            <a:r>
              <a:rPr lang="en-US" sz="1600" b="1" dirty="0"/>
              <a:t>Using </a:t>
            </a:r>
            <a:r>
              <a:rPr lang="en-US" sz="1600" b="1" dirty="0" err="1"/>
              <a:t>BoxPlots</a:t>
            </a:r>
            <a:r>
              <a:rPr lang="en-US" sz="1600" b="1" dirty="0"/>
              <a:t> for Numerical attributes:</a:t>
            </a:r>
          </a:p>
        </p:txBody>
      </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Outlier Detection</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 name="Picture 5" descr="Chart, histogram&#10;&#10;Description automatically generated">
            <a:extLst>
              <a:ext uri="{FF2B5EF4-FFF2-40B4-BE49-F238E27FC236}">
                <a16:creationId xmlns:a16="http://schemas.microsoft.com/office/drawing/2014/main" id="{F4B5820B-DDAE-E04A-9A63-6D4E939C844F}"/>
              </a:ext>
            </a:extLst>
          </p:cNvPr>
          <p:cNvPicPr>
            <a:picLocks noChangeAspect="1"/>
          </p:cNvPicPr>
          <p:nvPr/>
        </p:nvPicPr>
        <p:blipFill>
          <a:blip r:embed="rId3"/>
          <a:stretch>
            <a:fillRect/>
          </a:stretch>
        </p:blipFill>
        <p:spPr>
          <a:xfrm>
            <a:off x="3083317" y="1130151"/>
            <a:ext cx="5525900" cy="4013358"/>
          </a:xfrm>
          <a:prstGeom prst="rect">
            <a:avLst/>
          </a:prstGeom>
        </p:spPr>
      </p:pic>
    </p:spTree>
    <p:extLst>
      <p:ext uri="{BB962C8B-B14F-4D97-AF65-F5344CB8AC3E}">
        <p14:creationId xmlns:p14="http://schemas.microsoft.com/office/powerpoint/2010/main" val="339803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6" name="TextBox 25">
            <a:extLst>
              <a:ext uri="{FF2B5EF4-FFF2-40B4-BE49-F238E27FC236}">
                <a16:creationId xmlns:a16="http://schemas.microsoft.com/office/drawing/2014/main" id="{87EA0F9F-D733-4E6E-9494-ED99024D517B}"/>
              </a:ext>
            </a:extLst>
          </p:cNvPr>
          <p:cNvSpPr txBox="1"/>
          <p:nvPr/>
        </p:nvSpPr>
        <p:spPr>
          <a:xfrm>
            <a:off x="336333" y="942375"/>
            <a:ext cx="8605837" cy="416011"/>
          </a:xfrm>
          <a:prstGeom prst="rect">
            <a:avLst/>
          </a:prstGeom>
          <a:noFill/>
        </p:spPr>
        <p:txBody>
          <a:bodyPr wrap="square" rtlCol="0">
            <a:spAutoFit/>
          </a:bodyPr>
          <a:lstStyle/>
          <a:p>
            <a:pPr>
              <a:lnSpc>
                <a:spcPct val="150000"/>
              </a:lnSpc>
            </a:pPr>
            <a:r>
              <a:rPr lang="en-US" sz="1600" b="1" dirty="0"/>
              <a:t>K-Means Clustering</a:t>
            </a:r>
          </a:p>
        </p:txBody>
      </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Outlier Detection</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9" name="Picture 28" descr="Chart, line chart&#10;&#10;Description automatically generated">
            <a:extLst>
              <a:ext uri="{FF2B5EF4-FFF2-40B4-BE49-F238E27FC236}">
                <a16:creationId xmlns:a16="http://schemas.microsoft.com/office/drawing/2014/main" id="{4DBAAD03-4112-484D-B984-D1887480560B}"/>
              </a:ext>
            </a:extLst>
          </p:cNvPr>
          <p:cNvPicPr>
            <a:picLocks noChangeAspect="1"/>
          </p:cNvPicPr>
          <p:nvPr/>
        </p:nvPicPr>
        <p:blipFill>
          <a:blip r:embed="rId3"/>
          <a:stretch>
            <a:fillRect/>
          </a:stretch>
        </p:blipFill>
        <p:spPr>
          <a:xfrm>
            <a:off x="240041" y="1335280"/>
            <a:ext cx="3964008" cy="1794927"/>
          </a:xfrm>
          <a:prstGeom prst="rect">
            <a:avLst/>
          </a:prstGeom>
        </p:spPr>
      </p:pic>
      <p:sp>
        <p:nvSpPr>
          <p:cNvPr id="28" name="TextBox 27">
            <a:extLst>
              <a:ext uri="{FF2B5EF4-FFF2-40B4-BE49-F238E27FC236}">
                <a16:creationId xmlns:a16="http://schemas.microsoft.com/office/drawing/2014/main" id="{85208DC5-905C-4D88-8094-6CF4E8E7FB6B}"/>
              </a:ext>
            </a:extLst>
          </p:cNvPr>
          <p:cNvSpPr txBox="1"/>
          <p:nvPr/>
        </p:nvSpPr>
        <p:spPr>
          <a:xfrm>
            <a:off x="457201" y="3127477"/>
            <a:ext cx="2811780" cy="323261"/>
          </a:xfrm>
          <a:prstGeom prst="rect">
            <a:avLst/>
          </a:prstGeom>
          <a:noFill/>
        </p:spPr>
        <p:txBody>
          <a:bodyPr wrap="square" rtlCol="0">
            <a:spAutoFit/>
          </a:bodyPr>
          <a:lstStyle/>
          <a:p>
            <a:pPr>
              <a:lnSpc>
                <a:spcPct val="150000"/>
              </a:lnSpc>
            </a:pPr>
            <a:r>
              <a:rPr lang="en-US" sz="1100" b="1" dirty="0"/>
              <a:t>No. of cluster =3 from Elbow method</a:t>
            </a:r>
          </a:p>
        </p:txBody>
      </p:sp>
      <p:sp>
        <p:nvSpPr>
          <p:cNvPr id="32" name="TextBox 31">
            <a:extLst>
              <a:ext uri="{FF2B5EF4-FFF2-40B4-BE49-F238E27FC236}">
                <a16:creationId xmlns:a16="http://schemas.microsoft.com/office/drawing/2014/main" id="{CC36CE12-59C2-495E-92BF-99F7D1C96AAF}"/>
              </a:ext>
            </a:extLst>
          </p:cNvPr>
          <p:cNvSpPr txBox="1"/>
          <p:nvPr/>
        </p:nvSpPr>
        <p:spPr>
          <a:xfrm>
            <a:off x="457201" y="4039494"/>
            <a:ext cx="3422946" cy="822726"/>
          </a:xfrm>
          <a:prstGeom prst="rect">
            <a:avLst/>
          </a:prstGeom>
          <a:noFill/>
        </p:spPr>
        <p:txBody>
          <a:bodyPr wrap="square" rtlCol="0">
            <a:spAutoFit/>
          </a:bodyPr>
          <a:lstStyle/>
          <a:p>
            <a:pPr>
              <a:lnSpc>
                <a:spcPct val="150000"/>
              </a:lnSpc>
            </a:pPr>
            <a:r>
              <a:rPr lang="en-US" sz="1100" b="1" dirty="0"/>
              <a:t>Inference:  from K-means we could not find the outliers clearly also Silhouette score is quite low which indicates clustering is not good.</a:t>
            </a:r>
          </a:p>
        </p:txBody>
      </p:sp>
      <p:pic>
        <p:nvPicPr>
          <p:cNvPr id="33" name="Picture 32" descr="Chart, scatter chart&#10;&#10;Description automatically generated">
            <a:extLst>
              <a:ext uri="{FF2B5EF4-FFF2-40B4-BE49-F238E27FC236}">
                <a16:creationId xmlns:a16="http://schemas.microsoft.com/office/drawing/2014/main" id="{0041479D-F98E-FA45-95C3-C0321CADEE5B}"/>
              </a:ext>
            </a:extLst>
          </p:cNvPr>
          <p:cNvPicPr>
            <a:picLocks noChangeAspect="1"/>
          </p:cNvPicPr>
          <p:nvPr/>
        </p:nvPicPr>
        <p:blipFill>
          <a:blip r:embed="rId4"/>
          <a:stretch>
            <a:fillRect/>
          </a:stretch>
        </p:blipFill>
        <p:spPr>
          <a:xfrm>
            <a:off x="4319243" y="942375"/>
            <a:ext cx="4824757" cy="4180614"/>
          </a:xfrm>
          <a:prstGeom prst="rect">
            <a:avLst/>
          </a:prstGeom>
        </p:spPr>
      </p:pic>
      <p:sp>
        <p:nvSpPr>
          <p:cNvPr id="31" name="TextBox 30">
            <a:extLst>
              <a:ext uri="{FF2B5EF4-FFF2-40B4-BE49-F238E27FC236}">
                <a16:creationId xmlns:a16="http://schemas.microsoft.com/office/drawing/2014/main" id="{724B7C38-EC35-490F-85D3-A1136E59E1A8}"/>
              </a:ext>
            </a:extLst>
          </p:cNvPr>
          <p:cNvSpPr txBox="1"/>
          <p:nvPr/>
        </p:nvSpPr>
        <p:spPr>
          <a:xfrm>
            <a:off x="6088437" y="1405416"/>
            <a:ext cx="3021711" cy="314894"/>
          </a:xfrm>
          <a:prstGeom prst="rect">
            <a:avLst/>
          </a:prstGeom>
          <a:noFill/>
        </p:spPr>
        <p:txBody>
          <a:bodyPr wrap="square" rtlCol="0">
            <a:spAutoFit/>
          </a:bodyPr>
          <a:lstStyle/>
          <a:p>
            <a:pPr>
              <a:lnSpc>
                <a:spcPct val="150000"/>
              </a:lnSpc>
            </a:pPr>
            <a:r>
              <a:rPr lang="en-US" sz="1100" b="1" dirty="0"/>
              <a:t>Best cluster =2 from Silhouette method</a:t>
            </a:r>
          </a:p>
        </p:txBody>
      </p:sp>
      <p:sp>
        <p:nvSpPr>
          <p:cNvPr id="30" name="TextBox 29">
            <a:extLst>
              <a:ext uri="{FF2B5EF4-FFF2-40B4-BE49-F238E27FC236}">
                <a16:creationId xmlns:a16="http://schemas.microsoft.com/office/drawing/2014/main" id="{C0E6A840-1788-4B4C-B212-D193821C3DF4}"/>
              </a:ext>
            </a:extLst>
          </p:cNvPr>
          <p:cNvSpPr txBox="1"/>
          <p:nvPr/>
        </p:nvSpPr>
        <p:spPr>
          <a:xfrm>
            <a:off x="5199662" y="4828606"/>
            <a:ext cx="4423509" cy="314894"/>
          </a:xfrm>
          <a:prstGeom prst="rect">
            <a:avLst/>
          </a:prstGeom>
          <a:noFill/>
        </p:spPr>
        <p:txBody>
          <a:bodyPr wrap="square" rtlCol="0">
            <a:spAutoFit/>
          </a:bodyPr>
          <a:lstStyle/>
          <a:p>
            <a:pPr>
              <a:lnSpc>
                <a:spcPct val="150000"/>
              </a:lnSpc>
            </a:pPr>
            <a:r>
              <a:rPr lang="en-US" sz="1100" b="1" dirty="0"/>
              <a:t>No outliers detected as K-means works on hard clustering</a:t>
            </a:r>
          </a:p>
        </p:txBody>
      </p:sp>
    </p:spTree>
    <p:extLst>
      <p:ext uri="{BB962C8B-B14F-4D97-AF65-F5344CB8AC3E}">
        <p14:creationId xmlns:p14="http://schemas.microsoft.com/office/powerpoint/2010/main" val="323441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2" grpId="0"/>
      <p:bldP spid="31"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hart, scatter chart&#10;&#10;Description automatically generated">
            <a:extLst>
              <a:ext uri="{FF2B5EF4-FFF2-40B4-BE49-F238E27FC236}">
                <a16:creationId xmlns:a16="http://schemas.microsoft.com/office/drawing/2014/main" id="{69F1F501-2B6F-3547-8768-D022157B0DCD}"/>
              </a:ext>
            </a:extLst>
          </p:cNvPr>
          <p:cNvPicPr>
            <a:picLocks noChangeAspect="1"/>
          </p:cNvPicPr>
          <p:nvPr/>
        </p:nvPicPr>
        <p:blipFill>
          <a:blip r:embed="rId3"/>
          <a:stretch>
            <a:fillRect/>
          </a:stretch>
        </p:blipFill>
        <p:spPr>
          <a:xfrm>
            <a:off x="4265684" y="942375"/>
            <a:ext cx="4728621" cy="4201125"/>
          </a:xfrm>
          <a:prstGeom prst="rect">
            <a:avLst/>
          </a:prstGeom>
        </p:spPr>
      </p:pic>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6" name="TextBox 25">
            <a:extLst>
              <a:ext uri="{FF2B5EF4-FFF2-40B4-BE49-F238E27FC236}">
                <a16:creationId xmlns:a16="http://schemas.microsoft.com/office/drawing/2014/main" id="{87EA0F9F-D733-4E6E-9494-ED99024D517B}"/>
              </a:ext>
            </a:extLst>
          </p:cNvPr>
          <p:cNvSpPr txBox="1"/>
          <p:nvPr/>
        </p:nvSpPr>
        <p:spPr>
          <a:xfrm>
            <a:off x="336334" y="942375"/>
            <a:ext cx="2104308" cy="416011"/>
          </a:xfrm>
          <a:prstGeom prst="rect">
            <a:avLst/>
          </a:prstGeom>
          <a:noFill/>
        </p:spPr>
        <p:txBody>
          <a:bodyPr wrap="square" rtlCol="0">
            <a:spAutoFit/>
          </a:bodyPr>
          <a:lstStyle/>
          <a:p>
            <a:pPr>
              <a:lnSpc>
                <a:spcPct val="150000"/>
              </a:lnSpc>
            </a:pPr>
            <a:r>
              <a:rPr lang="en-US" sz="1600" b="1" dirty="0"/>
              <a:t>Using DB SCAN</a:t>
            </a:r>
          </a:p>
        </p:txBody>
      </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Multi variate Outlier Detection</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2" name="TextBox 31">
            <a:extLst>
              <a:ext uri="{FF2B5EF4-FFF2-40B4-BE49-F238E27FC236}">
                <a16:creationId xmlns:a16="http://schemas.microsoft.com/office/drawing/2014/main" id="{B0936F75-B029-4254-A2E3-0F7EC4D3A6FB}"/>
              </a:ext>
            </a:extLst>
          </p:cNvPr>
          <p:cNvSpPr txBox="1"/>
          <p:nvPr/>
        </p:nvSpPr>
        <p:spPr>
          <a:xfrm>
            <a:off x="337735" y="1449760"/>
            <a:ext cx="2828348" cy="785343"/>
          </a:xfrm>
          <a:prstGeom prst="rect">
            <a:avLst/>
          </a:prstGeom>
          <a:noFill/>
        </p:spPr>
        <p:txBody>
          <a:bodyPr wrap="square" rtlCol="0">
            <a:spAutoFit/>
          </a:bodyPr>
          <a:lstStyle/>
          <a:p>
            <a:pPr>
              <a:lnSpc>
                <a:spcPct val="150000"/>
              </a:lnSpc>
            </a:pPr>
            <a:r>
              <a:rPr lang="en-US" sz="1600" b="1" dirty="0"/>
              <a:t>Hyper parameter – EPS value detection</a:t>
            </a:r>
          </a:p>
        </p:txBody>
      </p:sp>
      <p:sp>
        <p:nvSpPr>
          <p:cNvPr id="33" name="TextBox 32">
            <a:extLst>
              <a:ext uri="{FF2B5EF4-FFF2-40B4-BE49-F238E27FC236}">
                <a16:creationId xmlns:a16="http://schemas.microsoft.com/office/drawing/2014/main" id="{9D057ECB-C8F4-425D-900C-A3F7B946FEF0}"/>
              </a:ext>
            </a:extLst>
          </p:cNvPr>
          <p:cNvSpPr txBox="1"/>
          <p:nvPr/>
        </p:nvSpPr>
        <p:spPr>
          <a:xfrm>
            <a:off x="6668128" y="1584492"/>
            <a:ext cx="2828348" cy="756297"/>
          </a:xfrm>
          <a:prstGeom prst="rect">
            <a:avLst/>
          </a:prstGeom>
          <a:noFill/>
        </p:spPr>
        <p:txBody>
          <a:bodyPr wrap="square" rtlCol="0">
            <a:spAutoFit/>
          </a:bodyPr>
          <a:lstStyle/>
          <a:p>
            <a:pPr>
              <a:lnSpc>
                <a:spcPct val="150000"/>
              </a:lnSpc>
            </a:pPr>
            <a:r>
              <a:rPr lang="en-US" sz="1000" b="1" dirty="0"/>
              <a:t>DB SCAN output</a:t>
            </a:r>
          </a:p>
          <a:p>
            <a:pPr>
              <a:lnSpc>
                <a:spcPct val="150000"/>
              </a:lnSpc>
            </a:pPr>
            <a:r>
              <a:rPr lang="en-US" sz="1000" b="1" dirty="0"/>
              <a:t>EPS=0.9</a:t>
            </a:r>
          </a:p>
          <a:p>
            <a:pPr>
              <a:lnSpc>
                <a:spcPct val="150000"/>
              </a:lnSpc>
            </a:pPr>
            <a:r>
              <a:rPr lang="en-US" sz="1000" b="1" dirty="0"/>
              <a:t>Min points= 5</a:t>
            </a:r>
          </a:p>
        </p:txBody>
      </p:sp>
      <p:sp>
        <p:nvSpPr>
          <p:cNvPr id="34" name="TextBox 33">
            <a:extLst>
              <a:ext uri="{FF2B5EF4-FFF2-40B4-BE49-F238E27FC236}">
                <a16:creationId xmlns:a16="http://schemas.microsoft.com/office/drawing/2014/main" id="{6B68B31F-C89E-4472-8A51-0C19FE9A98C9}"/>
              </a:ext>
            </a:extLst>
          </p:cNvPr>
          <p:cNvSpPr txBox="1"/>
          <p:nvPr/>
        </p:nvSpPr>
        <p:spPr>
          <a:xfrm>
            <a:off x="5198267" y="4758464"/>
            <a:ext cx="3796038" cy="304763"/>
          </a:xfrm>
          <a:prstGeom prst="rect">
            <a:avLst/>
          </a:prstGeom>
          <a:noFill/>
        </p:spPr>
        <p:txBody>
          <a:bodyPr wrap="square" rtlCol="0">
            <a:spAutoFit/>
          </a:bodyPr>
          <a:lstStyle/>
          <a:p>
            <a:pPr>
              <a:lnSpc>
                <a:spcPct val="150000"/>
              </a:lnSpc>
            </a:pPr>
            <a:r>
              <a:rPr lang="en-US" sz="1050" b="1" dirty="0"/>
              <a:t>* Data was converted to 2D using PCA for visualization</a:t>
            </a:r>
          </a:p>
        </p:txBody>
      </p:sp>
      <p:sp>
        <p:nvSpPr>
          <p:cNvPr id="35" name="Oval 34">
            <a:extLst>
              <a:ext uri="{FF2B5EF4-FFF2-40B4-BE49-F238E27FC236}">
                <a16:creationId xmlns:a16="http://schemas.microsoft.com/office/drawing/2014/main" id="{90A0E0F0-A78C-4D48-BE4C-EAE5CEA89FE2}"/>
              </a:ext>
            </a:extLst>
          </p:cNvPr>
          <p:cNvSpPr/>
          <p:nvPr/>
        </p:nvSpPr>
        <p:spPr>
          <a:xfrm>
            <a:off x="8205674" y="3844143"/>
            <a:ext cx="499118" cy="30476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D0D32524-3372-4090-8339-5F734140F2B7}"/>
              </a:ext>
            </a:extLst>
          </p:cNvPr>
          <p:cNvSpPr txBox="1"/>
          <p:nvPr/>
        </p:nvSpPr>
        <p:spPr>
          <a:xfrm>
            <a:off x="7623913" y="4321023"/>
            <a:ext cx="1003845" cy="416011"/>
          </a:xfrm>
          <a:prstGeom prst="rect">
            <a:avLst/>
          </a:prstGeom>
          <a:noFill/>
        </p:spPr>
        <p:txBody>
          <a:bodyPr wrap="square" rtlCol="0">
            <a:spAutoFit/>
          </a:bodyPr>
          <a:lstStyle/>
          <a:p>
            <a:pPr>
              <a:lnSpc>
                <a:spcPct val="150000"/>
              </a:lnSpc>
            </a:pPr>
            <a:r>
              <a:rPr lang="en-US" sz="1600" b="1" dirty="0"/>
              <a:t>Outliers</a:t>
            </a:r>
          </a:p>
        </p:txBody>
      </p:sp>
      <p:sp>
        <p:nvSpPr>
          <p:cNvPr id="37" name="Oval 36">
            <a:extLst>
              <a:ext uri="{FF2B5EF4-FFF2-40B4-BE49-F238E27FC236}">
                <a16:creationId xmlns:a16="http://schemas.microsoft.com/office/drawing/2014/main" id="{DD104011-18B9-F64F-94A7-7873CCA5F589}"/>
              </a:ext>
            </a:extLst>
          </p:cNvPr>
          <p:cNvSpPr/>
          <p:nvPr/>
        </p:nvSpPr>
        <p:spPr>
          <a:xfrm>
            <a:off x="6494267" y="4606082"/>
            <a:ext cx="499118" cy="30476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5308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animBg="1"/>
      <p:bldP spid="36" grpId="0"/>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hart, scatter chart&#10;&#10;Description automatically generated">
            <a:extLst>
              <a:ext uri="{FF2B5EF4-FFF2-40B4-BE49-F238E27FC236}">
                <a16:creationId xmlns:a16="http://schemas.microsoft.com/office/drawing/2014/main" id="{B6543C9D-48BA-D445-B4B3-BB9E54AFDDD6}"/>
              </a:ext>
            </a:extLst>
          </p:cNvPr>
          <p:cNvPicPr>
            <a:picLocks noChangeAspect="1"/>
          </p:cNvPicPr>
          <p:nvPr/>
        </p:nvPicPr>
        <p:blipFill>
          <a:blip r:embed="rId3"/>
          <a:stretch>
            <a:fillRect/>
          </a:stretch>
        </p:blipFill>
        <p:spPr>
          <a:xfrm>
            <a:off x="2476659" y="1219199"/>
            <a:ext cx="6486078" cy="3759389"/>
          </a:xfrm>
          <a:prstGeom prst="rect">
            <a:avLst/>
          </a:prstGeom>
        </p:spPr>
      </p:pic>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6" name="TextBox 25">
            <a:extLst>
              <a:ext uri="{FF2B5EF4-FFF2-40B4-BE49-F238E27FC236}">
                <a16:creationId xmlns:a16="http://schemas.microsoft.com/office/drawing/2014/main" id="{87EA0F9F-D733-4E6E-9494-ED99024D517B}"/>
              </a:ext>
            </a:extLst>
          </p:cNvPr>
          <p:cNvSpPr txBox="1"/>
          <p:nvPr/>
        </p:nvSpPr>
        <p:spPr>
          <a:xfrm>
            <a:off x="336333" y="942375"/>
            <a:ext cx="3007999" cy="416011"/>
          </a:xfrm>
          <a:prstGeom prst="rect">
            <a:avLst/>
          </a:prstGeom>
          <a:noFill/>
        </p:spPr>
        <p:txBody>
          <a:bodyPr wrap="square" rtlCol="0">
            <a:spAutoFit/>
          </a:bodyPr>
          <a:lstStyle/>
          <a:p>
            <a:pPr>
              <a:lnSpc>
                <a:spcPct val="150000"/>
              </a:lnSpc>
            </a:pPr>
            <a:r>
              <a:rPr lang="en-US" sz="1600" b="1" dirty="0"/>
              <a:t>Using Local Outlier Factor</a:t>
            </a:r>
          </a:p>
        </p:txBody>
      </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Multi variate Outlier Detection</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TextBox 33">
            <a:extLst>
              <a:ext uri="{FF2B5EF4-FFF2-40B4-BE49-F238E27FC236}">
                <a16:creationId xmlns:a16="http://schemas.microsoft.com/office/drawing/2014/main" id="{6B68B31F-C89E-4472-8A51-0C19FE9A98C9}"/>
              </a:ext>
            </a:extLst>
          </p:cNvPr>
          <p:cNvSpPr txBox="1"/>
          <p:nvPr/>
        </p:nvSpPr>
        <p:spPr>
          <a:xfrm>
            <a:off x="5451183" y="4494834"/>
            <a:ext cx="3796038" cy="304763"/>
          </a:xfrm>
          <a:prstGeom prst="rect">
            <a:avLst/>
          </a:prstGeom>
          <a:noFill/>
        </p:spPr>
        <p:txBody>
          <a:bodyPr wrap="square" rtlCol="0">
            <a:spAutoFit/>
          </a:bodyPr>
          <a:lstStyle/>
          <a:p>
            <a:pPr>
              <a:lnSpc>
                <a:spcPct val="150000"/>
              </a:lnSpc>
            </a:pPr>
            <a:r>
              <a:rPr lang="en-US" sz="1050" b="1" dirty="0"/>
              <a:t>* Data was converted to 2D using PCA for visualization</a:t>
            </a:r>
          </a:p>
        </p:txBody>
      </p:sp>
      <p:sp>
        <p:nvSpPr>
          <p:cNvPr id="37" name="TextBox 36">
            <a:extLst>
              <a:ext uri="{FF2B5EF4-FFF2-40B4-BE49-F238E27FC236}">
                <a16:creationId xmlns:a16="http://schemas.microsoft.com/office/drawing/2014/main" id="{2B2AE8E6-4D10-6F4D-A3FB-298773AEF62E}"/>
              </a:ext>
            </a:extLst>
          </p:cNvPr>
          <p:cNvSpPr txBox="1"/>
          <p:nvPr/>
        </p:nvSpPr>
        <p:spPr>
          <a:xfrm>
            <a:off x="336332" y="2175138"/>
            <a:ext cx="3007999" cy="1154675"/>
          </a:xfrm>
          <a:prstGeom prst="rect">
            <a:avLst/>
          </a:prstGeom>
          <a:noFill/>
        </p:spPr>
        <p:txBody>
          <a:bodyPr wrap="square" rtlCol="0">
            <a:spAutoFit/>
          </a:bodyPr>
          <a:lstStyle/>
          <a:p>
            <a:pPr>
              <a:lnSpc>
                <a:spcPct val="150000"/>
              </a:lnSpc>
            </a:pPr>
            <a:r>
              <a:rPr lang="en-US" sz="1600" b="1" dirty="0"/>
              <a:t>Inference:</a:t>
            </a:r>
          </a:p>
          <a:p>
            <a:pPr>
              <a:lnSpc>
                <a:spcPct val="150000"/>
              </a:lnSpc>
            </a:pPr>
            <a:r>
              <a:rPr lang="en-US" sz="1600" b="1" dirty="0"/>
              <a:t>32 Outliers detected</a:t>
            </a:r>
          </a:p>
          <a:p>
            <a:pPr>
              <a:lnSpc>
                <a:spcPct val="150000"/>
              </a:lnSpc>
            </a:pPr>
            <a:r>
              <a:rPr lang="en-US" sz="1600" b="1" dirty="0"/>
              <a:t>Clusters formed = 1</a:t>
            </a:r>
          </a:p>
        </p:txBody>
      </p:sp>
    </p:spTree>
    <p:extLst>
      <p:ext uri="{BB962C8B-B14F-4D97-AF65-F5344CB8AC3E}">
        <p14:creationId xmlns:p14="http://schemas.microsoft.com/office/powerpoint/2010/main" val="40447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Outlier Removal</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 name="Picture 5" descr="Graphical user interface, text, application, email&#10;&#10;Description automatically generated">
            <a:extLst>
              <a:ext uri="{FF2B5EF4-FFF2-40B4-BE49-F238E27FC236}">
                <a16:creationId xmlns:a16="http://schemas.microsoft.com/office/drawing/2014/main" id="{A97C3BCF-6024-6243-A9F3-DFB03280E305}"/>
              </a:ext>
            </a:extLst>
          </p:cNvPr>
          <p:cNvPicPr>
            <a:picLocks noChangeAspect="1"/>
          </p:cNvPicPr>
          <p:nvPr/>
        </p:nvPicPr>
        <p:blipFill>
          <a:blip r:embed="rId3"/>
          <a:stretch>
            <a:fillRect/>
          </a:stretch>
        </p:blipFill>
        <p:spPr>
          <a:xfrm>
            <a:off x="336333" y="1081853"/>
            <a:ext cx="7285172" cy="2787620"/>
          </a:xfrm>
          <a:prstGeom prst="rect">
            <a:avLst/>
          </a:prstGeom>
        </p:spPr>
      </p:pic>
    </p:spTree>
    <p:extLst>
      <p:ext uri="{BB962C8B-B14F-4D97-AF65-F5344CB8AC3E}">
        <p14:creationId xmlns:p14="http://schemas.microsoft.com/office/powerpoint/2010/main" val="70704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Outlier Removal</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5" name="Picture 24" descr="Graphical user interface, text, application, email&#10;&#10;Description automatically generated">
            <a:extLst>
              <a:ext uri="{FF2B5EF4-FFF2-40B4-BE49-F238E27FC236}">
                <a16:creationId xmlns:a16="http://schemas.microsoft.com/office/drawing/2014/main" id="{11A7EE89-CBB5-0E49-8A88-D027C07D6D74}"/>
              </a:ext>
            </a:extLst>
          </p:cNvPr>
          <p:cNvPicPr>
            <a:picLocks noChangeAspect="1"/>
          </p:cNvPicPr>
          <p:nvPr/>
        </p:nvPicPr>
        <p:blipFill>
          <a:blip r:embed="rId3"/>
          <a:stretch>
            <a:fillRect/>
          </a:stretch>
        </p:blipFill>
        <p:spPr>
          <a:xfrm>
            <a:off x="336333" y="1198033"/>
            <a:ext cx="6591300" cy="3746500"/>
          </a:xfrm>
          <a:prstGeom prst="rect">
            <a:avLst/>
          </a:prstGeom>
        </p:spPr>
      </p:pic>
    </p:spTree>
    <p:extLst>
      <p:ext uri="{BB962C8B-B14F-4D97-AF65-F5344CB8AC3E}">
        <p14:creationId xmlns:p14="http://schemas.microsoft.com/office/powerpoint/2010/main" val="16585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6" name="Rounded Rectangle 52">
            <a:extLst>
              <a:ext uri="{FF2B5EF4-FFF2-40B4-BE49-F238E27FC236}">
                <a16:creationId xmlns:a16="http://schemas.microsoft.com/office/drawing/2014/main" id="{85A40AD8-3C47-4362-8DA2-53412589C08C}"/>
              </a:ext>
            </a:extLst>
          </p:cNvPr>
          <p:cNvSpPr/>
          <p:nvPr/>
        </p:nvSpPr>
        <p:spPr>
          <a:xfrm>
            <a:off x="259556" y="2451111"/>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Value Proposition</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90544CB5-8C07-4776-85EC-A0FC4C2F3F84}"/>
              </a:ext>
            </a:extLst>
          </p:cNvPr>
          <p:cNvSpPr/>
          <p:nvPr/>
        </p:nvSpPr>
        <p:spPr>
          <a:xfrm>
            <a:off x="259556" y="2943015"/>
            <a:ext cx="8926454" cy="738664"/>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prstClr val="black">
                  <a:lumMod val="50000"/>
                  <a:lumOff val="50000"/>
                </a:prstClr>
              </a:buClr>
              <a:buSzTx/>
              <a:buFont typeface="Arial" panose="020B0604020202020204" pitchFamily="34" charset="0"/>
              <a:buChar char="•"/>
              <a:tabLst/>
              <a:defRPr/>
            </a:pPr>
            <a:r>
              <a:rPr lang="en-US" altLang="zh-TW" sz="1400" dirty="0">
                <a:solidFill>
                  <a:srgbClr val="626469"/>
                </a:solidFill>
                <a:latin typeface="Arial"/>
                <a:cs typeface="Arial"/>
              </a:rPr>
              <a:t>Less attrition and better employee retention.</a:t>
            </a:r>
          </a:p>
          <a:p>
            <a:pPr marL="285750" marR="0" lvl="0" indent="-285750" algn="l" defTabSz="457200" rtl="0" eaLnBrk="1" fontAlgn="auto" latinLnBrk="0" hangingPunct="1">
              <a:lnSpc>
                <a:spcPct val="100000"/>
              </a:lnSpc>
              <a:spcBef>
                <a:spcPts val="0"/>
              </a:spcBef>
              <a:spcAft>
                <a:spcPts val="0"/>
              </a:spcAft>
              <a:buClr>
                <a:prstClr val="black">
                  <a:lumMod val="50000"/>
                  <a:lumOff val="50000"/>
                </a:prstClr>
              </a:buClr>
              <a:buSzTx/>
              <a:buFont typeface="Arial" panose="020B0604020202020204" pitchFamily="34" charset="0"/>
              <a:buChar char="•"/>
              <a:tabLst/>
              <a:defRPr/>
            </a:pPr>
            <a:endParaRPr lang="en-US" altLang="zh-TW" sz="1400" dirty="0">
              <a:solidFill>
                <a:srgbClr val="626469"/>
              </a:solidFill>
              <a:latin typeface="Arial"/>
              <a:cs typeface="Arial"/>
            </a:endParaRPr>
          </a:p>
          <a:p>
            <a:pPr marL="285750" marR="0" lvl="0" indent="-285750" algn="l" defTabSz="457200" rtl="0" eaLnBrk="1" fontAlgn="auto" latinLnBrk="0" hangingPunct="1">
              <a:lnSpc>
                <a:spcPct val="100000"/>
              </a:lnSpc>
              <a:spcBef>
                <a:spcPts val="0"/>
              </a:spcBef>
              <a:spcAft>
                <a:spcPts val="0"/>
              </a:spcAft>
              <a:buClr>
                <a:prstClr val="black">
                  <a:lumMod val="50000"/>
                  <a:lumOff val="50000"/>
                </a:prstClr>
              </a:buClr>
              <a:buSzTx/>
              <a:buFont typeface="Arial" panose="020B0604020202020204" pitchFamily="34" charset="0"/>
              <a:buChar char="•"/>
              <a:tabLst/>
              <a:defRPr/>
            </a:pPr>
            <a:r>
              <a:rPr lang="en-US" altLang="zh-TW" sz="1400" dirty="0">
                <a:solidFill>
                  <a:srgbClr val="626469"/>
                </a:solidFill>
                <a:latin typeface="Arial"/>
                <a:cs typeface="Arial"/>
              </a:rPr>
              <a:t>Engaged employees</a:t>
            </a:r>
            <a:endParaRPr lang="en-IN" altLang="zh-TW" sz="1400" dirty="0">
              <a:solidFill>
                <a:srgbClr val="626469"/>
              </a:solidFill>
              <a:latin typeface="Arial"/>
              <a:cs typeface="Arial"/>
            </a:endParaRPr>
          </a:p>
        </p:txBody>
      </p:sp>
      <p:sp>
        <p:nvSpPr>
          <p:cNvPr id="38" name="Rounded Rectangle 57">
            <a:extLst>
              <a:ext uri="{FF2B5EF4-FFF2-40B4-BE49-F238E27FC236}">
                <a16:creationId xmlns:a16="http://schemas.microsoft.com/office/drawing/2014/main" id="{15C38B91-5ACA-4497-A1A7-F946885E7190}"/>
              </a:ext>
            </a:extLst>
          </p:cNvPr>
          <p:cNvSpPr/>
          <p:nvPr/>
        </p:nvSpPr>
        <p:spPr>
          <a:xfrm>
            <a:off x="301892" y="3681679"/>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Expected Deliverables</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BBC299C5-54C1-4646-9561-10CA46EE3043}"/>
              </a:ext>
            </a:extLst>
          </p:cNvPr>
          <p:cNvSpPr/>
          <p:nvPr/>
        </p:nvSpPr>
        <p:spPr>
          <a:xfrm>
            <a:off x="218840" y="4124313"/>
            <a:ext cx="8926454" cy="830997"/>
          </a:xfrm>
          <a:prstGeom prst="rect">
            <a:avLst/>
          </a:prstGeom>
        </p:spPr>
        <p:txBody>
          <a:bodyPr wrap="square">
            <a:spAutoFit/>
          </a:bodyPr>
          <a:lstStyle/>
          <a:p>
            <a:pPr marL="285750" lvl="0" indent="-285750" defTabSz="457200">
              <a:buFont typeface="Arial" panose="020B0604020202020204" pitchFamily="34" charset="0"/>
              <a:buChar char="•"/>
              <a:defRPr/>
            </a:pPr>
            <a:r>
              <a:rPr lang="en-US" altLang="zh-TW" sz="1600" dirty="0">
                <a:solidFill>
                  <a:prstClr val="white">
                    <a:lumMod val="50000"/>
                  </a:prstClr>
                </a:solidFill>
              </a:rPr>
              <a:t>Build a </a:t>
            </a:r>
            <a:r>
              <a:rPr lang="en-US" altLang="zh-TW" sz="1600" b="1" dirty="0">
                <a:solidFill>
                  <a:srgbClr val="00B050"/>
                </a:solidFill>
              </a:rPr>
              <a:t>predictive model </a:t>
            </a:r>
            <a:r>
              <a:rPr lang="en-US" altLang="zh-TW" sz="1600" dirty="0">
                <a:solidFill>
                  <a:prstClr val="white">
                    <a:lumMod val="50000"/>
                  </a:prstClr>
                </a:solidFill>
              </a:rPr>
              <a:t>with good accuracy to predict if an employee is likely to leave or not.</a:t>
            </a:r>
          </a:p>
          <a:p>
            <a:pPr marL="285750" lvl="0" indent="-285750" defTabSz="457200">
              <a:buFont typeface="Arial" panose="020B0604020202020204" pitchFamily="34" charset="0"/>
              <a:buChar char="•"/>
              <a:defRPr/>
            </a:pPr>
            <a:endParaRPr lang="en-US" altLang="zh-TW" sz="1600" dirty="0">
              <a:solidFill>
                <a:prstClr val="white">
                  <a:lumMod val="50000"/>
                </a:prstClr>
              </a:solidFill>
            </a:endParaRPr>
          </a:p>
          <a:p>
            <a:pPr marL="285750" indent="-285750" defTabSz="457200">
              <a:buFont typeface="Arial" panose="020B0604020202020204" pitchFamily="34" charset="0"/>
              <a:buChar char="•"/>
              <a:defRPr/>
            </a:pPr>
            <a:r>
              <a:rPr lang="en-US" altLang="zh-TW" sz="1600" b="1" dirty="0">
                <a:solidFill>
                  <a:srgbClr val="00B050"/>
                </a:solidFill>
              </a:rPr>
              <a:t>Recommendations</a:t>
            </a:r>
            <a:r>
              <a:rPr lang="en-US" altLang="zh-TW" sz="1600" dirty="0">
                <a:solidFill>
                  <a:prstClr val="white">
                    <a:lumMod val="50000"/>
                  </a:prstClr>
                </a:solidFill>
              </a:rPr>
              <a:t> for better employee retention</a:t>
            </a:r>
            <a:endParaRPr lang="en-IN" altLang="zh-TW" sz="1600" b="1" dirty="0">
              <a:solidFill>
                <a:srgbClr val="00B050"/>
              </a:solidFill>
            </a:endParaRPr>
          </a:p>
        </p:txBody>
      </p:sp>
      <p:sp>
        <p:nvSpPr>
          <p:cNvPr id="40" name="TextBox 39">
            <a:extLst>
              <a:ext uri="{FF2B5EF4-FFF2-40B4-BE49-F238E27FC236}">
                <a16:creationId xmlns:a16="http://schemas.microsoft.com/office/drawing/2014/main" id="{3A3AFAE8-0C95-4099-B511-AA45C30CADE8}"/>
              </a:ext>
            </a:extLst>
          </p:cNvPr>
          <p:cNvSpPr txBox="1"/>
          <p:nvPr/>
        </p:nvSpPr>
        <p:spPr>
          <a:xfrm>
            <a:off x="259709" y="500835"/>
            <a:ext cx="86337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Arial"/>
                <a:ea typeface="+mn-ea"/>
                <a:cs typeface="+mn-cs"/>
              </a:rPr>
              <a:t>Project Charter</a:t>
            </a:r>
            <a:endParaRPr kumimoji="0" lang="en-SG" sz="2800" b="1" i="0" u="none" strike="noStrike" kern="1200" cap="none" spc="0" normalizeH="0" baseline="0" noProof="0" dirty="0">
              <a:ln>
                <a:noFill/>
              </a:ln>
              <a:solidFill>
                <a:srgbClr val="00B050"/>
              </a:solidFill>
              <a:effectLst/>
              <a:uLnTx/>
              <a:uFillTx/>
              <a:latin typeface="Arial"/>
              <a:ea typeface="+mn-ea"/>
              <a:cs typeface="+mn-cs"/>
            </a:endParaRPr>
          </a:p>
        </p:txBody>
      </p:sp>
      <p:grpSp>
        <p:nvGrpSpPr>
          <p:cNvPr id="41" name="Group 40">
            <a:extLst>
              <a:ext uri="{FF2B5EF4-FFF2-40B4-BE49-F238E27FC236}">
                <a16:creationId xmlns:a16="http://schemas.microsoft.com/office/drawing/2014/main" id="{27C16A0F-3961-4687-B1E8-7223166A06A9}"/>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42" name="Chevron 127">
              <a:extLst>
                <a:ext uri="{FF2B5EF4-FFF2-40B4-BE49-F238E27FC236}">
                  <a16:creationId xmlns:a16="http://schemas.microsoft.com/office/drawing/2014/main" id="{D5DA4A06-DA0C-4E32-8682-184FD2E1EC10}"/>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3" name="Chevron 14">
              <a:extLst>
                <a:ext uri="{FF2B5EF4-FFF2-40B4-BE49-F238E27FC236}">
                  <a16:creationId xmlns:a16="http://schemas.microsoft.com/office/drawing/2014/main" id="{8D9BD400-D841-41E8-B26A-1B9447C0D3F2}"/>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44" name="Group 43">
            <a:extLst>
              <a:ext uri="{FF2B5EF4-FFF2-40B4-BE49-F238E27FC236}">
                <a16:creationId xmlns:a16="http://schemas.microsoft.com/office/drawing/2014/main" id="{0D540744-C31F-4B08-A581-30E94F2A5A62}"/>
              </a:ext>
            </a:extLst>
          </p:cNvPr>
          <p:cNvGrpSpPr/>
          <p:nvPr/>
        </p:nvGrpSpPr>
        <p:grpSpPr>
          <a:xfrm>
            <a:off x="325307" y="65470"/>
            <a:ext cx="1296000" cy="360000"/>
            <a:chOff x="2935077" y="0"/>
            <a:chExt cx="1634954" cy="638126"/>
          </a:xfrm>
          <a:solidFill>
            <a:srgbClr val="00B050"/>
          </a:solidFill>
          <a:scene3d>
            <a:camera prst="orthographicFront"/>
            <a:lightRig rig="flat" dir="t"/>
          </a:scene3d>
        </p:grpSpPr>
        <p:sp>
          <p:nvSpPr>
            <p:cNvPr id="45" name="Chevron 112">
              <a:extLst>
                <a:ext uri="{FF2B5EF4-FFF2-40B4-BE49-F238E27FC236}">
                  <a16:creationId xmlns:a16="http://schemas.microsoft.com/office/drawing/2014/main" id="{9859A45D-3F49-4F23-A9A9-E793E3A3A2DA}"/>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6" name="Chevron 8">
              <a:extLst>
                <a:ext uri="{FF2B5EF4-FFF2-40B4-BE49-F238E27FC236}">
                  <a16:creationId xmlns:a16="http://schemas.microsoft.com/office/drawing/2014/main" id="{872F222A-D4D9-4586-B626-BAAF5846EC4D}"/>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Business Understanding</a:t>
              </a:r>
              <a:endParaRPr lang="en-US" sz="800" b="1" kern="1200" dirty="0">
                <a:solidFill>
                  <a:schemeClr val="bg1"/>
                </a:solidFill>
              </a:endParaRPr>
            </a:p>
          </p:txBody>
        </p:sp>
      </p:grpSp>
      <p:sp>
        <p:nvSpPr>
          <p:cNvPr id="29" name="TextBox 28">
            <a:extLst>
              <a:ext uri="{FF2B5EF4-FFF2-40B4-BE49-F238E27FC236}">
                <a16:creationId xmlns:a16="http://schemas.microsoft.com/office/drawing/2014/main" id="{82AF4EBF-95F3-428E-8997-DF97C9832F25}"/>
              </a:ext>
            </a:extLst>
          </p:cNvPr>
          <p:cNvSpPr txBox="1"/>
          <p:nvPr/>
        </p:nvSpPr>
        <p:spPr>
          <a:xfrm>
            <a:off x="1424579" y="1429145"/>
            <a:ext cx="6780617" cy="1169551"/>
          </a:xfrm>
          <a:prstGeom prst="rect">
            <a:avLst/>
          </a:prstGeom>
          <a:noFill/>
        </p:spPr>
        <p:txBody>
          <a:bodyPr wrap="square">
            <a:spAutoFit/>
          </a:bodyPr>
          <a:lstStyle/>
          <a:p>
            <a:r>
              <a:rPr lang="en-IN" sz="1400" dirty="0">
                <a:solidFill>
                  <a:srgbClr val="626469"/>
                </a:solidFill>
                <a:latin typeface="Arial"/>
                <a:cs typeface="Arial"/>
              </a:rPr>
              <a:t>After proving its mettle in sales and marketing, </a:t>
            </a:r>
            <a:r>
              <a:rPr lang="en-IN" sz="1400" b="1" dirty="0">
                <a:solidFill>
                  <a:srgbClr val="00B050"/>
                </a:solidFill>
              </a:rPr>
              <a:t>artificial intelligence </a:t>
            </a:r>
            <a:r>
              <a:rPr lang="en-IN" sz="1400" dirty="0">
                <a:solidFill>
                  <a:srgbClr val="626469"/>
                </a:solidFill>
                <a:latin typeface="Arial"/>
                <a:cs typeface="Arial"/>
              </a:rPr>
              <a:t>is also becoming central to employee-related decisions within HR management. </a:t>
            </a:r>
          </a:p>
          <a:p>
            <a:r>
              <a:rPr kumimoji="0" lang="en-US" sz="1400" b="0" i="0" u="none" strike="noStrike" kern="1200" cap="none" spc="0" normalizeH="0" baseline="0" noProof="0" dirty="0">
                <a:ln>
                  <a:noFill/>
                </a:ln>
                <a:solidFill>
                  <a:srgbClr val="626469"/>
                </a:solidFill>
                <a:effectLst/>
                <a:uLnTx/>
                <a:uFillTx/>
                <a:latin typeface="Arial"/>
                <a:ea typeface="+mn-ea"/>
                <a:cs typeface="Arial"/>
              </a:rPr>
              <a:t>Therefore,</a:t>
            </a:r>
            <a:r>
              <a:rPr kumimoji="0" lang="en-US" sz="1400" b="0" i="0" u="none" strike="noStrike" kern="1200" cap="none" spc="0" normalizeH="0" noProof="0" dirty="0">
                <a:ln>
                  <a:noFill/>
                </a:ln>
                <a:solidFill>
                  <a:srgbClr val="626469"/>
                </a:solidFill>
                <a:effectLst/>
                <a:uLnTx/>
                <a:uFillTx/>
                <a:latin typeface="Arial"/>
                <a:ea typeface="+mn-ea"/>
                <a:cs typeface="Arial"/>
              </a:rPr>
              <a:t> the </a:t>
            </a:r>
            <a:r>
              <a:rPr lang="en-US" sz="1400" dirty="0">
                <a:solidFill>
                  <a:srgbClr val="626469"/>
                </a:solidFill>
                <a:latin typeface="Arial"/>
                <a:cs typeface="Arial"/>
              </a:rPr>
              <a:t>o</a:t>
            </a:r>
            <a:r>
              <a:rPr kumimoji="0" lang="en-US" sz="1400" b="0" i="0" u="none" strike="noStrike" kern="1200" cap="none" spc="0" normalizeH="0" baseline="0" noProof="0" dirty="0" err="1">
                <a:ln>
                  <a:noFill/>
                </a:ln>
                <a:solidFill>
                  <a:srgbClr val="626469"/>
                </a:solidFill>
                <a:effectLst/>
                <a:uLnTx/>
                <a:uFillTx/>
                <a:latin typeface="Arial"/>
                <a:ea typeface="+mn-ea"/>
                <a:cs typeface="Arial"/>
              </a:rPr>
              <a:t>bjective</a:t>
            </a:r>
            <a:r>
              <a:rPr kumimoji="0" lang="en-US" sz="1400" b="0" i="0" u="none" strike="noStrike" kern="1200" cap="none" spc="0" normalizeH="0" baseline="0" noProof="0" dirty="0">
                <a:ln>
                  <a:noFill/>
                </a:ln>
                <a:solidFill>
                  <a:srgbClr val="626469"/>
                </a:solidFill>
                <a:effectLst/>
                <a:uLnTx/>
                <a:uFillTx/>
                <a:latin typeface="Arial"/>
                <a:ea typeface="+mn-ea"/>
                <a:cs typeface="Arial"/>
              </a:rPr>
              <a:t> is to b</a:t>
            </a:r>
            <a:r>
              <a:rPr lang="en-US" sz="1400" dirty="0" err="1">
                <a:solidFill>
                  <a:srgbClr val="626469"/>
                </a:solidFill>
                <a:latin typeface="Arial"/>
                <a:cs typeface="Arial"/>
              </a:rPr>
              <a:t>uild</a:t>
            </a:r>
            <a:r>
              <a:rPr lang="en-US" sz="1400" dirty="0">
                <a:solidFill>
                  <a:srgbClr val="626469"/>
                </a:solidFill>
                <a:latin typeface="Arial"/>
                <a:cs typeface="Arial"/>
              </a:rPr>
              <a:t> a model to </a:t>
            </a:r>
            <a:r>
              <a:rPr lang="en-US" sz="1400" b="1" dirty="0">
                <a:solidFill>
                  <a:srgbClr val="00B050"/>
                </a:solidFill>
              </a:rPr>
              <a:t>predict</a:t>
            </a:r>
            <a:r>
              <a:rPr lang="en-US" sz="1400" dirty="0">
                <a:solidFill>
                  <a:srgbClr val="626469"/>
                </a:solidFill>
                <a:latin typeface="Arial"/>
                <a:cs typeface="Arial"/>
              </a:rPr>
              <a:t> employee attrition which could help human resource department </a:t>
            </a:r>
            <a:r>
              <a:rPr lang="en-US" sz="1400" b="1" dirty="0">
                <a:solidFill>
                  <a:srgbClr val="00B050"/>
                </a:solidFill>
              </a:rPr>
              <a:t>strategize hiring </a:t>
            </a:r>
            <a:r>
              <a:rPr lang="en-US" sz="1400" dirty="0">
                <a:solidFill>
                  <a:srgbClr val="626469"/>
                </a:solidFill>
                <a:latin typeface="Arial"/>
                <a:cs typeface="Arial"/>
              </a:rPr>
              <a:t>and </a:t>
            </a:r>
            <a:r>
              <a:rPr lang="en-US" sz="1400" b="1" dirty="0">
                <a:solidFill>
                  <a:srgbClr val="00B050"/>
                </a:solidFill>
              </a:rPr>
              <a:t>retention</a:t>
            </a:r>
            <a:r>
              <a:rPr lang="en-US" sz="1400" dirty="0">
                <a:solidFill>
                  <a:srgbClr val="626469"/>
                </a:solidFill>
                <a:latin typeface="Arial"/>
                <a:cs typeface="Arial"/>
              </a:rPr>
              <a:t> process.</a:t>
            </a:r>
          </a:p>
          <a:p>
            <a:endParaRPr lang="en-IN" sz="1400" dirty="0"/>
          </a:p>
        </p:txBody>
      </p:sp>
      <p:sp>
        <p:nvSpPr>
          <p:cNvPr id="30" name="Rounded Rectangle 52">
            <a:extLst>
              <a:ext uri="{FF2B5EF4-FFF2-40B4-BE49-F238E27FC236}">
                <a16:creationId xmlns:a16="http://schemas.microsoft.com/office/drawing/2014/main" id="{11C6593B-938C-4CCC-B36C-3CDE8525C75C}"/>
              </a:ext>
            </a:extLst>
          </p:cNvPr>
          <p:cNvSpPr/>
          <p:nvPr/>
        </p:nvSpPr>
        <p:spPr>
          <a:xfrm>
            <a:off x="259556" y="106535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noProof="0" dirty="0">
                <a:solidFill>
                  <a:prstClr val="white"/>
                </a:solidFill>
                <a:latin typeface="Arial"/>
              </a:rPr>
              <a:t>Approach</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3" name="Picture 12">
            <a:extLst>
              <a:ext uri="{FF2B5EF4-FFF2-40B4-BE49-F238E27FC236}">
                <a16:creationId xmlns:a16="http://schemas.microsoft.com/office/drawing/2014/main" id="{FAA70ABC-00C3-40BF-A738-6727EF84F1DC}"/>
              </a:ext>
            </a:extLst>
          </p:cNvPr>
          <p:cNvPicPr>
            <a:picLocks noChangeAspect="1"/>
          </p:cNvPicPr>
          <p:nvPr/>
        </p:nvPicPr>
        <p:blipFill>
          <a:blip r:embed="rId3"/>
          <a:stretch>
            <a:fillRect/>
          </a:stretch>
        </p:blipFill>
        <p:spPr>
          <a:xfrm>
            <a:off x="435374" y="1468370"/>
            <a:ext cx="801073" cy="902714"/>
          </a:xfrm>
          <a:prstGeom prst="rect">
            <a:avLst/>
          </a:prstGeom>
        </p:spPr>
      </p:pic>
    </p:spTree>
    <p:extLst>
      <p:ext uri="{BB962C8B-B14F-4D97-AF65-F5344CB8AC3E}">
        <p14:creationId xmlns:p14="http://schemas.microsoft.com/office/powerpoint/2010/main" val="41341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p:bldP spid="29" grpId="0"/>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PCA</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8" name="Picture 27" descr="Graphical user interface&#10;&#10;Description automatically generated">
            <a:extLst>
              <a:ext uri="{FF2B5EF4-FFF2-40B4-BE49-F238E27FC236}">
                <a16:creationId xmlns:a16="http://schemas.microsoft.com/office/drawing/2014/main" id="{03E1C577-EE5A-7C48-9FD5-E7F7011680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901" t="62913" r="31772" b="13143"/>
          <a:stretch/>
        </p:blipFill>
        <p:spPr bwMode="auto">
          <a:xfrm>
            <a:off x="38278" y="1081853"/>
            <a:ext cx="4264828" cy="1806202"/>
          </a:xfrm>
          <a:prstGeom prst="rect">
            <a:avLst/>
          </a:prstGeom>
          <a:ln>
            <a:noFill/>
          </a:ln>
          <a:extLst>
            <a:ext uri="{53640926-AAD7-44D8-BBD7-CCE9431645EC}">
              <a14:shadowObscured xmlns:a14="http://schemas.microsoft.com/office/drawing/2010/main"/>
            </a:ext>
          </a:extLst>
        </p:spPr>
      </p:pic>
      <p:pic>
        <p:nvPicPr>
          <p:cNvPr id="30" name="Picture 29" descr="Graphical user interface, application, table&#10;&#10;Description automatically generated">
            <a:extLst>
              <a:ext uri="{FF2B5EF4-FFF2-40B4-BE49-F238E27FC236}">
                <a16:creationId xmlns:a16="http://schemas.microsoft.com/office/drawing/2014/main" id="{F6B97C96-FD36-644F-A563-80E0FB6A063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946" t="31423" r="25794" b="10161"/>
          <a:stretch/>
        </p:blipFill>
        <p:spPr bwMode="auto">
          <a:xfrm>
            <a:off x="4313359" y="1081853"/>
            <a:ext cx="4784286" cy="3160667"/>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45ED4124-EF86-3A49-8005-0966C4FAB4DD}"/>
              </a:ext>
            </a:extLst>
          </p:cNvPr>
          <p:cNvSpPr txBox="1"/>
          <p:nvPr/>
        </p:nvSpPr>
        <p:spPr>
          <a:xfrm>
            <a:off x="271429" y="3027533"/>
            <a:ext cx="3851657"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95% of variance is preserved for 10 Principal Components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Contribution of each feature to the 10 Principal components is summarized in the adjacent table.</a:t>
            </a:r>
          </a:p>
        </p:txBody>
      </p:sp>
    </p:spTree>
    <p:extLst>
      <p:ext uri="{BB962C8B-B14F-4D97-AF65-F5344CB8AC3E}">
        <p14:creationId xmlns:p14="http://schemas.microsoft.com/office/powerpoint/2010/main" val="3274482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Graphical user interface, chart, application&#10;&#10;Description automatically generated">
            <a:extLst>
              <a:ext uri="{FF2B5EF4-FFF2-40B4-BE49-F238E27FC236}">
                <a16:creationId xmlns:a16="http://schemas.microsoft.com/office/drawing/2014/main" id="{15C86C3C-3EEC-9642-9024-EED9AF097A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021" t="39249" r="21795" b="19330"/>
          <a:stretch/>
        </p:blipFill>
        <p:spPr bwMode="auto">
          <a:xfrm>
            <a:off x="-13224" y="1081853"/>
            <a:ext cx="4410281" cy="2549470"/>
          </a:xfrm>
          <a:prstGeom prst="rect">
            <a:avLst/>
          </a:prstGeom>
          <a:ln>
            <a:noFill/>
          </a:ln>
          <a:extLst>
            <a:ext uri="{53640926-AAD7-44D8-BBD7-CCE9431645EC}">
              <a14:shadowObscured xmlns:a14="http://schemas.microsoft.com/office/drawing/2010/main"/>
            </a:ext>
          </a:extLst>
        </p:spPr>
      </p:pic>
      <p:pic>
        <p:nvPicPr>
          <p:cNvPr id="29" name="Picture 28" descr="Graphical user interface, chart, application&#10;&#10;Description automatically generated">
            <a:extLst>
              <a:ext uri="{FF2B5EF4-FFF2-40B4-BE49-F238E27FC236}">
                <a16:creationId xmlns:a16="http://schemas.microsoft.com/office/drawing/2014/main" id="{C9665DC7-4E72-5C4F-BD88-7ACE6EB804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451" t="42285" r="21519" b="15639"/>
          <a:stretch/>
        </p:blipFill>
        <p:spPr bwMode="auto">
          <a:xfrm>
            <a:off x="4408074" y="1102873"/>
            <a:ext cx="4763238" cy="2648508"/>
          </a:xfrm>
          <a:prstGeom prst="rect">
            <a:avLst/>
          </a:prstGeom>
          <a:ln>
            <a:noFill/>
          </a:ln>
          <a:extLst>
            <a:ext uri="{53640926-AAD7-44D8-BBD7-CCE9431645EC}">
              <a14:shadowObscured xmlns:a14="http://schemas.microsoft.com/office/drawing/2010/main"/>
            </a:ext>
          </a:extLst>
        </p:spPr>
      </p:pic>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Checking Data Imbalance</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Right Arrow 5">
            <a:extLst>
              <a:ext uri="{FF2B5EF4-FFF2-40B4-BE49-F238E27FC236}">
                <a16:creationId xmlns:a16="http://schemas.microsoft.com/office/drawing/2014/main" id="{76DFF164-2412-DA44-A316-06E6F76D23E8}"/>
              </a:ext>
            </a:extLst>
          </p:cNvPr>
          <p:cNvSpPr/>
          <p:nvPr/>
        </p:nvSpPr>
        <p:spPr>
          <a:xfrm>
            <a:off x="3811867" y="1769651"/>
            <a:ext cx="1386400" cy="47627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Undersampling</a:t>
            </a:r>
            <a:endParaRPr lang="en-US" dirty="0"/>
          </a:p>
        </p:txBody>
      </p:sp>
    </p:spTree>
    <p:extLst>
      <p:ext uri="{BB962C8B-B14F-4D97-AF65-F5344CB8AC3E}">
        <p14:creationId xmlns:p14="http://schemas.microsoft.com/office/powerpoint/2010/main" val="3163610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Feature Se</a:t>
            </a:r>
            <a:r>
              <a:rPr lang="en-US" dirty="0">
                <a:solidFill>
                  <a:prstClr val="white"/>
                </a:solidFill>
                <a:latin typeface="Arial"/>
              </a:rPr>
              <a:t>lection</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2" name="Picture 31" descr="Graphical user interface, application&#10;&#10;Description automatically generated">
            <a:extLst>
              <a:ext uri="{FF2B5EF4-FFF2-40B4-BE49-F238E27FC236}">
                <a16:creationId xmlns:a16="http://schemas.microsoft.com/office/drawing/2014/main" id="{51FA74C8-8D26-E248-B932-A3DA3A4AB1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22" t="55849" r="24531" b="2103"/>
          <a:stretch/>
        </p:blipFill>
        <p:spPr bwMode="auto">
          <a:xfrm>
            <a:off x="302411" y="1002492"/>
            <a:ext cx="4319905" cy="2007235"/>
          </a:xfrm>
          <a:prstGeom prst="rect">
            <a:avLst/>
          </a:prstGeom>
          <a:ln>
            <a:noFill/>
          </a:ln>
          <a:extLst>
            <a:ext uri="{53640926-AAD7-44D8-BBD7-CCE9431645EC}">
              <a14:shadowObscured xmlns:a14="http://schemas.microsoft.com/office/drawing/2010/main"/>
            </a:ext>
          </a:extLst>
        </p:spPr>
      </p:pic>
      <p:pic>
        <p:nvPicPr>
          <p:cNvPr id="33" name="Picture 32" descr="Graphical user interface, chart&#10;&#10;Description automatically generated">
            <a:extLst>
              <a:ext uri="{FF2B5EF4-FFF2-40B4-BE49-F238E27FC236}">
                <a16:creationId xmlns:a16="http://schemas.microsoft.com/office/drawing/2014/main" id="{32BFFFA1-44BC-6B44-9403-5EC8B67F0A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557" t="42041" r="24406" b="16520"/>
          <a:stretch/>
        </p:blipFill>
        <p:spPr bwMode="auto">
          <a:xfrm>
            <a:off x="302410" y="3009727"/>
            <a:ext cx="4319905" cy="1961515"/>
          </a:xfrm>
          <a:prstGeom prst="rect">
            <a:avLst/>
          </a:prstGeom>
          <a:ln>
            <a:noFill/>
          </a:ln>
          <a:extLst>
            <a:ext uri="{53640926-AAD7-44D8-BBD7-CCE9431645EC}">
              <a14:shadowObscured xmlns:a14="http://schemas.microsoft.com/office/drawing/2010/main"/>
            </a:ext>
          </a:extLst>
        </p:spPr>
      </p:pic>
      <p:sp>
        <p:nvSpPr>
          <p:cNvPr id="29" name="TextBox 28">
            <a:extLst>
              <a:ext uri="{FF2B5EF4-FFF2-40B4-BE49-F238E27FC236}">
                <a16:creationId xmlns:a16="http://schemas.microsoft.com/office/drawing/2014/main" id="{BCCEFDE9-13FA-4546-A5C5-D1A23B1A82B2}"/>
              </a:ext>
            </a:extLst>
          </p:cNvPr>
          <p:cNvSpPr txBox="1"/>
          <p:nvPr/>
        </p:nvSpPr>
        <p:spPr>
          <a:xfrm>
            <a:off x="5198267" y="817826"/>
            <a:ext cx="30059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Recursive Feature Elimination</a:t>
            </a:r>
          </a:p>
        </p:txBody>
      </p:sp>
      <p:sp>
        <p:nvSpPr>
          <p:cNvPr id="35" name="TextBox 34">
            <a:extLst>
              <a:ext uri="{FF2B5EF4-FFF2-40B4-BE49-F238E27FC236}">
                <a16:creationId xmlns:a16="http://schemas.microsoft.com/office/drawing/2014/main" id="{71F621A0-1045-5A45-B102-EDB26DF82AC5}"/>
              </a:ext>
            </a:extLst>
          </p:cNvPr>
          <p:cNvSpPr txBox="1"/>
          <p:nvPr/>
        </p:nvSpPr>
        <p:spPr>
          <a:xfrm>
            <a:off x="4698179" y="1385965"/>
            <a:ext cx="300595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=&gt;RFE with Decision Tree on unbalanced data</a:t>
            </a:r>
          </a:p>
        </p:txBody>
      </p:sp>
      <p:sp>
        <p:nvSpPr>
          <p:cNvPr id="36" name="TextBox 35">
            <a:extLst>
              <a:ext uri="{FF2B5EF4-FFF2-40B4-BE49-F238E27FC236}">
                <a16:creationId xmlns:a16="http://schemas.microsoft.com/office/drawing/2014/main" id="{E0231EFD-14DA-7640-AEC8-A28F05A56502}"/>
              </a:ext>
            </a:extLst>
          </p:cNvPr>
          <p:cNvSpPr txBox="1"/>
          <p:nvPr/>
        </p:nvSpPr>
        <p:spPr>
          <a:xfrm>
            <a:off x="4829558" y="3344153"/>
            <a:ext cx="300595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=&gt;RFE with Decision Tree on balanced data</a:t>
            </a:r>
          </a:p>
        </p:txBody>
      </p:sp>
    </p:spTree>
    <p:extLst>
      <p:ext uri="{BB962C8B-B14F-4D97-AF65-F5344CB8AC3E}">
        <p14:creationId xmlns:p14="http://schemas.microsoft.com/office/powerpoint/2010/main" val="457284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Chart, bar chart&#10;&#10;Description automatically generated">
            <a:extLst>
              <a:ext uri="{FF2B5EF4-FFF2-40B4-BE49-F238E27FC236}">
                <a16:creationId xmlns:a16="http://schemas.microsoft.com/office/drawing/2014/main" id="{651EFB2D-7D5F-A84B-864F-CBA70371F4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760" t="26768" r="16554" b="18682"/>
          <a:stretch/>
        </p:blipFill>
        <p:spPr bwMode="auto">
          <a:xfrm>
            <a:off x="336333" y="1081853"/>
            <a:ext cx="6479540" cy="3415030"/>
          </a:xfrm>
          <a:prstGeom prst="rect">
            <a:avLst/>
          </a:prstGeom>
          <a:ln>
            <a:noFill/>
          </a:ln>
          <a:extLst>
            <a:ext uri="{53640926-AAD7-44D8-BBD7-CCE9431645EC}">
              <a14:shadowObscured xmlns:a14="http://schemas.microsoft.com/office/drawing/2010/main"/>
            </a:ext>
          </a:extLst>
        </p:spPr>
      </p:pic>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Feature Se</a:t>
            </a:r>
            <a:r>
              <a:rPr lang="en-US" dirty="0">
                <a:solidFill>
                  <a:prstClr val="white"/>
                </a:solidFill>
                <a:latin typeface="Arial"/>
              </a:rPr>
              <a:t>lection</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TextBox 28">
            <a:extLst>
              <a:ext uri="{FF2B5EF4-FFF2-40B4-BE49-F238E27FC236}">
                <a16:creationId xmlns:a16="http://schemas.microsoft.com/office/drawing/2014/main" id="{BCCEFDE9-13FA-4546-A5C5-D1A23B1A82B2}"/>
              </a:ext>
            </a:extLst>
          </p:cNvPr>
          <p:cNvSpPr txBox="1"/>
          <p:nvPr/>
        </p:nvSpPr>
        <p:spPr>
          <a:xfrm>
            <a:off x="4572000" y="602099"/>
            <a:ext cx="4529573"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Recursive Feature Elimination with Cross Validation</a:t>
            </a:r>
          </a:p>
        </p:txBody>
      </p:sp>
      <p:sp>
        <p:nvSpPr>
          <p:cNvPr id="36" name="TextBox 35">
            <a:extLst>
              <a:ext uri="{FF2B5EF4-FFF2-40B4-BE49-F238E27FC236}">
                <a16:creationId xmlns:a16="http://schemas.microsoft.com/office/drawing/2014/main" id="{E0231EFD-14DA-7640-AEC8-A28F05A56502}"/>
              </a:ext>
            </a:extLst>
          </p:cNvPr>
          <p:cNvSpPr txBox="1"/>
          <p:nvPr/>
        </p:nvSpPr>
        <p:spPr>
          <a:xfrm>
            <a:off x="6592790" y="1385661"/>
            <a:ext cx="2661243"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=&gt;Feature importance (inverse ranking) RFECV with Decision Tree</a:t>
            </a:r>
          </a:p>
        </p:txBody>
      </p:sp>
    </p:spTree>
    <p:extLst>
      <p:ext uri="{BB962C8B-B14F-4D97-AF65-F5344CB8AC3E}">
        <p14:creationId xmlns:p14="http://schemas.microsoft.com/office/powerpoint/2010/main" val="231218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19" name="Group 18">
            <a:extLst>
              <a:ext uri="{FF2B5EF4-FFF2-40B4-BE49-F238E27FC236}">
                <a16:creationId xmlns:a16="http://schemas.microsoft.com/office/drawing/2014/main" id="{B7C6F20F-8C1D-4599-B06E-70495B745968}"/>
              </a:ext>
            </a:extLst>
          </p:cNvPr>
          <p:cNvGrpSpPr/>
          <p:nvPr/>
        </p:nvGrpSpPr>
        <p:grpSpPr>
          <a:xfrm>
            <a:off x="2768783" y="79104"/>
            <a:ext cx="1296000" cy="360000"/>
            <a:chOff x="2935077" y="0"/>
            <a:chExt cx="1634954" cy="638126"/>
          </a:xfrm>
          <a:solidFill>
            <a:srgbClr val="00B050"/>
          </a:solidFill>
          <a:scene3d>
            <a:camera prst="orthographicFront"/>
            <a:lightRig rig="flat" dir="t"/>
          </a:scene3d>
        </p:grpSpPr>
        <p:sp>
          <p:nvSpPr>
            <p:cNvPr id="20" name="Chevron 112">
              <a:extLst>
                <a:ext uri="{FF2B5EF4-FFF2-40B4-BE49-F238E27FC236}">
                  <a16:creationId xmlns:a16="http://schemas.microsoft.com/office/drawing/2014/main" id="{F9FDE0F6-1C35-40A6-8259-6318367CE688}"/>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Chevron 8">
              <a:extLst>
                <a:ext uri="{FF2B5EF4-FFF2-40B4-BE49-F238E27FC236}">
                  <a16:creationId xmlns:a16="http://schemas.microsoft.com/office/drawing/2014/main" id="{F46E85D7-3140-43E7-913A-1499E3550E9E}"/>
                </a:ext>
              </a:extLst>
            </p:cNvPr>
            <p:cNvSpPr txBox="1"/>
            <p:nvPr/>
          </p:nvSpPr>
          <p:spPr>
            <a:xfrm>
              <a:off x="3159496" y="72587"/>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Preparation</a:t>
              </a:r>
              <a:endParaRPr lang="en-US" sz="800" b="1" kern="1200" dirty="0">
                <a:solidFill>
                  <a:schemeClr val="bg1"/>
                </a:solidFill>
              </a:endParaRP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Feature Se</a:t>
            </a:r>
            <a:r>
              <a:rPr lang="en-US" dirty="0">
                <a:solidFill>
                  <a:prstClr val="white"/>
                </a:solidFill>
                <a:latin typeface="Arial"/>
              </a:rPr>
              <a:t>lection</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TextBox 28">
            <a:extLst>
              <a:ext uri="{FF2B5EF4-FFF2-40B4-BE49-F238E27FC236}">
                <a16:creationId xmlns:a16="http://schemas.microsoft.com/office/drawing/2014/main" id="{BCCEFDE9-13FA-4546-A5C5-D1A23B1A82B2}"/>
              </a:ext>
            </a:extLst>
          </p:cNvPr>
          <p:cNvSpPr txBox="1"/>
          <p:nvPr/>
        </p:nvSpPr>
        <p:spPr>
          <a:xfrm>
            <a:off x="4572000" y="602099"/>
            <a:ext cx="2978701"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SelectKBest for Feature Selection</a:t>
            </a:r>
          </a:p>
        </p:txBody>
      </p:sp>
      <p:sp>
        <p:nvSpPr>
          <p:cNvPr id="36" name="TextBox 35">
            <a:extLst>
              <a:ext uri="{FF2B5EF4-FFF2-40B4-BE49-F238E27FC236}">
                <a16:creationId xmlns:a16="http://schemas.microsoft.com/office/drawing/2014/main" id="{E0231EFD-14DA-7640-AEC8-A28F05A56502}"/>
              </a:ext>
            </a:extLst>
          </p:cNvPr>
          <p:cNvSpPr txBox="1"/>
          <p:nvPr/>
        </p:nvSpPr>
        <p:spPr>
          <a:xfrm>
            <a:off x="756746" y="3878317"/>
            <a:ext cx="278510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Feature importance from SelectKBest using </a:t>
            </a:r>
            <a:r>
              <a:rPr lang="en-US" dirty="0" err="1">
                <a:latin typeface="Times New Roman" panose="02020603050405020304" pitchFamily="18" charset="0"/>
                <a:cs typeface="Times New Roman" panose="02020603050405020304" pitchFamily="18" charset="0"/>
              </a:rPr>
              <a:t>f_classif</a:t>
            </a:r>
            <a:endParaRPr lang="en-US" dirty="0">
              <a:latin typeface="Times New Roman" panose="02020603050405020304" pitchFamily="18" charset="0"/>
              <a:cs typeface="Times New Roman" panose="02020603050405020304" pitchFamily="18" charset="0"/>
            </a:endParaRPr>
          </a:p>
        </p:txBody>
      </p:sp>
      <p:pic>
        <p:nvPicPr>
          <p:cNvPr id="28" name="Picture 27" descr="Chart&#10;&#10;Description automatically generated">
            <a:extLst>
              <a:ext uri="{FF2B5EF4-FFF2-40B4-BE49-F238E27FC236}">
                <a16:creationId xmlns:a16="http://schemas.microsoft.com/office/drawing/2014/main" id="{190273B4-10D4-BD47-9549-48180F91D7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715" t="22743" r="10886"/>
          <a:stretch/>
        </p:blipFill>
        <p:spPr bwMode="auto">
          <a:xfrm>
            <a:off x="316396" y="1108399"/>
            <a:ext cx="4153453" cy="2769918"/>
          </a:xfrm>
          <a:prstGeom prst="rect">
            <a:avLst/>
          </a:prstGeom>
          <a:ln>
            <a:noFill/>
          </a:ln>
          <a:extLst>
            <a:ext uri="{53640926-AAD7-44D8-BBD7-CCE9431645EC}">
              <a14:shadowObscured xmlns:a14="http://schemas.microsoft.com/office/drawing/2010/main"/>
            </a:ext>
          </a:extLst>
        </p:spPr>
      </p:pic>
      <p:pic>
        <p:nvPicPr>
          <p:cNvPr id="31" name="Picture 30" descr="Chart&#10;&#10;Description automatically generated">
            <a:extLst>
              <a:ext uri="{FF2B5EF4-FFF2-40B4-BE49-F238E27FC236}">
                <a16:creationId xmlns:a16="http://schemas.microsoft.com/office/drawing/2014/main" id="{A50238A0-387E-E14A-A57D-3479E6EACA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15" t="22681" r="11146"/>
          <a:stretch/>
        </p:blipFill>
        <p:spPr bwMode="auto">
          <a:xfrm>
            <a:off x="4470077" y="1108399"/>
            <a:ext cx="4382461" cy="2837225"/>
          </a:xfrm>
          <a:prstGeom prst="rect">
            <a:avLst/>
          </a:prstGeom>
          <a:ln>
            <a:noFill/>
          </a:ln>
          <a:extLst>
            <a:ext uri="{53640926-AAD7-44D8-BBD7-CCE9431645EC}">
              <a14:shadowObscured xmlns:a14="http://schemas.microsoft.com/office/drawing/2010/main"/>
            </a:ext>
          </a:extLst>
        </p:spPr>
      </p:pic>
      <p:sp>
        <p:nvSpPr>
          <p:cNvPr id="32" name="TextBox 31">
            <a:extLst>
              <a:ext uri="{FF2B5EF4-FFF2-40B4-BE49-F238E27FC236}">
                <a16:creationId xmlns:a16="http://schemas.microsoft.com/office/drawing/2014/main" id="{07F68CDA-75A1-5444-8942-F0C95D952A00}"/>
              </a:ext>
            </a:extLst>
          </p:cNvPr>
          <p:cNvSpPr txBox="1"/>
          <p:nvPr/>
        </p:nvSpPr>
        <p:spPr>
          <a:xfrm>
            <a:off x="5068741" y="3878316"/>
            <a:ext cx="367185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Feature importance from SelectKBest using </a:t>
            </a:r>
            <a:r>
              <a:rPr lang="en-US" dirty="0" err="1">
                <a:latin typeface="Times New Roman" panose="02020603050405020304" pitchFamily="18" charset="0"/>
                <a:cs typeface="Times New Roman" panose="02020603050405020304" pitchFamily="18" charset="0"/>
              </a:rPr>
              <a:t>mutual_info_classif</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1960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Model Training</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pic>
        <p:nvPicPr>
          <p:cNvPr id="25" name="Picture 24" descr="Graphical user interface&#10;&#10;Description automatically generated">
            <a:extLst>
              <a:ext uri="{FF2B5EF4-FFF2-40B4-BE49-F238E27FC236}">
                <a16:creationId xmlns:a16="http://schemas.microsoft.com/office/drawing/2014/main" id="{B0E2BE46-58EE-5C40-B20A-7F28957FE1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51" t="22134" r="5338" b="10989"/>
          <a:stretch/>
        </p:blipFill>
        <p:spPr bwMode="auto">
          <a:xfrm>
            <a:off x="1234777" y="1086604"/>
            <a:ext cx="6479540" cy="37045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807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Model Training</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pic>
        <p:nvPicPr>
          <p:cNvPr id="25" name="Picture 24" descr="Graphical user interface, application&#10;&#10;Description automatically generated">
            <a:extLst>
              <a:ext uri="{FF2B5EF4-FFF2-40B4-BE49-F238E27FC236}">
                <a16:creationId xmlns:a16="http://schemas.microsoft.com/office/drawing/2014/main" id="{6AE71F0C-E411-4509-910A-DA4FCB723E65}"/>
              </a:ext>
            </a:extLst>
          </p:cNvPr>
          <p:cNvPicPr>
            <a:picLocks noChangeAspect="1"/>
          </p:cNvPicPr>
          <p:nvPr/>
        </p:nvPicPr>
        <p:blipFill rotWithShape="1">
          <a:blip r:embed="rId3">
            <a:extLst>
              <a:ext uri="{28A0092B-C50C-407E-A947-70E740481C1C}">
                <a14:useLocalDpi xmlns:a14="http://schemas.microsoft.com/office/drawing/2010/main" val="0"/>
              </a:ext>
            </a:extLst>
          </a:blip>
          <a:srcRect l="27647" t="17998" r="27488"/>
          <a:stretch/>
        </p:blipFill>
        <p:spPr bwMode="auto">
          <a:xfrm>
            <a:off x="410659" y="1081853"/>
            <a:ext cx="3744661" cy="3883036"/>
          </a:xfrm>
          <a:prstGeom prst="rect">
            <a:avLst/>
          </a:prstGeom>
          <a:ln>
            <a:noFill/>
          </a:ln>
          <a:extLst>
            <a:ext uri="{53640926-AAD7-44D8-BBD7-CCE9431645EC}">
              <a14:shadowObscured xmlns:a14="http://schemas.microsoft.com/office/drawing/2010/main"/>
            </a:ext>
          </a:extLst>
        </p:spPr>
      </p:pic>
      <p:pic>
        <p:nvPicPr>
          <p:cNvPr id="31" name="Picture 30" descr="Graphical user interface, application&#10;&#10;Description automatically generated">
            <a:extLst>
              <a:ext uri="{FF2B5EF4-FFF2-40B4-BE49-F238E27FC236}">
                <a16:creationId xmlns:a16="http://schemas.microsoft.com/office/drawing/2014/main" id="{53224766-E01A-4B10-BDBC-B0919ABC7C27}"/>
              </a:ext>
            </a:extLst>
          </p:cNvPr>
          <p:cNvPicPr>
            <a:picLocks noChangeAspect="1"/>
          </p:cNvPicPr>
          <p:nvPr/>
        </p:nvPicPr>
        <p:blipFill rotWithShape="1">
          <a:blip r:embed="rId4">
            <a:extLst>
              <a:ext uri="{28A0092B-C50C-407E-A947-70E740481C1C}">
                <a14:useLocalDpi xmlns:a14="http://schemas.microsoft.com/office/drawing/2010/main" val="0"/>
              </a:ext>
            </a:extLst>
          </a:blip>
          <a:srcRect l="35237" t="16264" r="37247" b="47747"/>
          <a:stretch/>
        </p:blipFill>
        <p:spPr bwMode="auto">
          <a:xfrm>
            <a:off x="4506514" y="578582"/>
            <a:ext cx="4249978" cy="3474453"/>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E6E1CFB9-3723-5B48-A5CC-9421FC8BAB74}"/>
              </a:ext>
            </a:extLst>
          </p:cNvPr>
          <p:cNvSpPr txBox="1"/>
          <p:nvPr/>
        </p:nvSpPr>
        <p:spPr>
          <a:xfrm>
            <a:off x="4467124" y="4241394"/>
            <a:ext cx="4216718" cy="523220"/>
          </a:xfrm>
          <a:prstGeom prst="rect">
            <a:avLst/>
          </a:prstGeom>
          <a:noFill/>
        </p:spPr>
        <p:txBody>
          <a:bodyPr wrap="square" rtlCol="0">
            <a:spAutoFit/>
          </a:bodyPr>
          <a:lstStyle/>
          <a:p>
            <a:r>
              <a:rPr lang="en-US" sz="1400" dirty="0"/>
              <a:t>Base models build over different datasets with default parameter summarized in table.</a:t>
            </a:r>
          </a:p>
        </p:txBody>
      </p:sp>
    </p:spTree>
    <p:extLst>
      <p:ext uri="{BB962C8B-B14F-4D97-AF65-F5344CB8AC3E}">
        <p14:creationId xmlns:p14="http://schemas.microsoft.com/office/powerpoint/2010/main" val="1990801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Accuracy comparison</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pic>
        <p:nvPicPr>
          <p:cNvPr id="25" name="Picture 24" descr="Graphical user interface&#10;&#10;Description automatically generated">
            <a:extLst>
              <a:ext uri="{FF2B5EF4-FFF2-40B4-BE49-F238E27FC236}">
                <a16:creationId xmlns:a16="http://schemas.microsoft.com/office/drawing/2014/main" id="{BEE4E050-79AF-4CE8-B4CB-4347B8426FE0}"/>
              </a:ext>
            </a:extLst>
          </p:cNvPr>
          <p:cNvPicPr>
            <a:picLocks noChangeAspect="1"/>
          </p:cNvPicPr>
          <p:nvPr/>
        </p:nvPicPr>
        <p:blipFill rotWithShape="1">
          <a:blip r:embed="rId3">
            <a:extLst>
              <a:ext uri="{28A0092B-C50C-407E-A947-70E740481C1C}">
                <a14:useLocalDpi xmlns:a14="http://schemas.microsoft.com/office/drawing/2010/main" val="0"/>
              </a:ext>
            </a:extLst>
          </a:blip>
          <a:srcRect l="26157" t="35129" r="24508" b="21500"/>
          <a:stretch/>
        </p:blipFill>
        <p:spPr bwMode="auto">
          <a:xfrm>
            <a:off x="336333" y="1016889"/>
            <a:ext cx="3475190" cy="1909243"/>
          </a:xfrm>
          <a:prstGeom prst="rect">
            <a:avLst/>
          </a:prstGeom>
          <a:ln>
            <a:noFill/>
          </a:ln>
          <a:extLst>
            <a:ext uri="{53640926-AAD7-44D8-BBD7-CCE9431645EC}">
              <a14:shadowObscured xmlns:a14="http://schemas.microsoft.com/office/drawing/2010/main"/>
            </a:ext>
          </a:extLst>
        </p:spPr>
      </p:pic>
      <p:pic>
        <p:nvPicPr>
          <p:cNvPr id="31" name="Picture 30" descr="Chart, bar chart&#10;&#10;Description automatically generated">
            <a:extLst>
              <a:ext uri="{FF2B5EF4-FFF2-40B4-BE49-F238E27FC236}">
                <a16:creationId xmlns:a16="http://schemas.microsoft.com/office/drawing/2014/main" id="{CEA26624-F044-4326-BF39-8FC5D1622EC2}"/>
              </a:ext>
            </a:extLst>
          </p:cNvPr>
          <p:cNvPicPr>
            <a:picLocks noChangeAspect="1"/>
          </p:cNvPicPr>
          <p:nvPr/>
        </p:nvPicPr>
        <p:blipFill rotWithShape="1">
          <a:blip r:embed="rId4">
            <a:extLst>
              <a:ext uri="{28A0092B-C50C-407E-A947-70E740481C1C}">
                <a14:useLocalDpi xmlns:a14="http://schemas.microsoft.com/office/drawing/2010/main" val="0"/>
              </a:ext>
            </a:extLst>
          </a:blip>
          <a:srcRect l="28731" t="40983" r="27218" b="20849"/>
          <a:stretch/>
        </p:blipFill>
        <p:spPr bwMode="auto">
          <a:xfrm>
            <a:off x="336333" y="3091693"/>
            <a:ext cx="3475711" cy="1882279"/>
          </a:xfrm>
          <a:prstGeom prst="rect">
            <a:avLst/>
          </a:prstGeom>
          <a:ln>
            <a:noFill/>
          </a:ln>
          <a:extLst>
            <a:ext uri="{53640926-AAD7-44D8-BBD7-CCE9431645EC}">
              <a14:shadowObscured xmlns:a14="http://schemas.microsoft.com/office/drawing/2010/main"/>
            </a:ext>
          </a:extLst>
        </p:spPr>
      </p:pic>
      <p:pic>
        <p:nvPicPr>
          <p:cNvPr id="32" name="Picture 31" descr="Graphical user interface, chart, application, bar chart&#10;&#10;Description automatically generated">
            <a:extLst>
              <a:ext uri="{FF2B5EF4-FFF2-40B4-BE49-F238E27FC236}">
                <a16:creationId xmlns:a16="http://schemas.microsoft.com/office/drawing/2014/main" id="{A07B9A8B-F627-43BE-8822-747BFC472193}"/>
              </a:ext>
            </a:extLst>
          </p:cNvPr>
          <p:cNvPicPr>
            <a:picLocks noChangeAspect="1"/>
          </p:cNvPicPr>
          <p:nvPr/>
        </p:nvPicPr>
        <p:blipFill rotWithShape="1">
          <a:blip r:embed="rId5">
            <a:extLst>
              <a:ext uri="{28A0092B-C50C-407E-A947-70E740481C1C}">
                <a14:useLocalDpi xmlns:a14="http://schemas.microsoft.com/office/drawing/2010/main" val="0"/>
              </a:ext>
            </a:extLst>
          </a:blip>
          <a:srcRect l="28867" t="28407" r="27491" b="32559"/>
          <a:stretch/>
        </p:blipFill>
        <p:spPr bwMode="auto">
          <a:xfrm>
            <a:off x="5190560" y="1096263"/>
            <a:ext cx="3569664" cy="1995430"/>
          </a:xfrm>
          <a:prstGeom prst="rect">
            <a:avLst/>
          </a:prstGeom>
          <a:ln>
            <a:noFill/>
          </a:ln>
          <a:extLst>
            <a:ext uri="{53640926-AAD7-44D8-BBD7-CCE9431645EC}">
              <a14:shadowObscured xmlns:a14="http://schemas.microsoft.com/office/drawing/2010/main"/>
            </a:ext>
          </a:extLst>
        </p:spPr>
      </p:pic>
      <p:pic>
        <p:nvPicPr>
          <p:cNvPr id="33" name="Picture 32" descr="Graphical user interface, chart, bar chart&#10;&#10;Description automatically generated">
            <a:extLst>
              <a:ext uri="{FF2B5EF4-FFF2-40B4-BE49-F238E27FC236}">
                <a16:creationId xmlns:a16="http://schemas.microsoft.com/office/drawing/2014/main" id="{DAC42252-FFF2-45E7-862B-467586E07CB6}"/>
              </a:ext>
            </a:extLst>
          </p:cNvPr>
          <p:cNvPicPr>
            <a:picLocks noChangeAspect="1"/>
          </p:cNvPicPr>
          <p:nvPr/>
        </p:nvPicPr>
        <p:blipFill rotWithShape="1">
          <a:blip r:embed="rId6">
            <a:extLst>
              <a:ext uri="{28A0092B-C50C-407E-A947-70E740481C1C}">
                <a14:useLocalDpi xmlns:a14="http://schemas.microsoft.com/office/drawing/2010/main" val="0"/>
              </a:ext>
            </a:extLst>
          </a:blip>
          <a:srcRect l="28731" t="37297" r="27757" b="23881"/>
          <a:stretch/>
        </p:blipFill>
        <p:spPr bwMode="auto">
          <a:xfrm>
            <a:off x="5253451" y="3046347"/>
            <a:ext cx="3554095" cy="198185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4190A196-87F2-AE45-A7EA-A7D363CB58F0}"/>
              </a:ext>
            </a:extLst>
          </p:cNvPr>
          <p:cNvSpPr txBox="1"/>
          <p:nvPr/>
        </p:nvSpPr>
        <p:spPr>
          <a:xfrm>
            <a:off x="3448964" y="2465834"/>
            <a:ext cx="2166526" cy="73866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Base model comparison based on cross validation score using accuracy</a:t>
            </a:r>
          </a:p>
        </p:txBody>
      </p:sp>
    </p:spTree>
    <p:extLst>
      <p:ext uri="{BB962C8B-B14F-4D97-AF65-F5344CB8AC3E}">
        <p14:creationId xmlns:p14="http://schemas.microsoft.com/office/powerpoint/2010/main" val="2517162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Logistic Regression </a:t>
            </a:r>
            <a:r>
              <a:rPr lang="en-US" dirty="0">
                <a:solidFill>
                  <a:prstClr val="white"/>
                </a:solidFill>
                <a:latin typeface="Arial"/>
              </a:rPr>
              <a:t>using RSCV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397057" y="4088728"/>
            <a:ext cx="4572000" cy="523220"/>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Logistic Regression model using Randomized Search CV on Balanced Derived Dataset</a:t>
            </a:r>
            <a:endParaRPr lang="en-IN" sz="1400" dirty="0"/>
          </a:p>
        </p:txBody>
      </p:sp>
      <p:pic>
        <p:nvPicPr>
          <p:cNvPr id="1027" name="Picture 310" descr="Graphical user interface&#10;&#10;Description automatically generated">
            <a:extLst>
              <a:ext uri="{FF2B5EF4-FFF2-40B4-BE49-F238E27FC236}">
                <a16:creationId xmlns:a16="http://schemas.microsoft.com/office/drawing/2014/main" id="{DF8D8CEF-CCF2-F34B-847B-D394DFAD2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540" t="23170" r="49402" b="58331"/>
          <a:stretch>
            <a:fillRect/>
          </a:stretch>
        </p:blipFill>
        <p:spPr bwMode="auto">
          <a:xfrm>
            <a:off x="596305" y="1030373"/>
            <a:ext cx="2382667" cy="12454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279" descr="Graphical user interface&#10;&#10;Description automatically generated">
            <a:extLst>
              <a:ext uri="{FF2B5EF4-FFF2-40B4-BE49-F238E27FC236}">
                <a16:creationId xmlns:a16="http://schemas.microsoft.com/office/drawing/2014/main" id="{9C76C9BF-F34E-AF48-B8F8-A8CC3D132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8540" t="41879" r="24446" b="-2"/>
          <a:stretch>
            <a:fillRect/>
          </a:stretch>
        </p:blipFill>
        <p:spPr bwMode="auto">
          <a:xfrm>
            <a:off x="453499" y="2252675"/>
            <a:ext cx="3717664" cy="287462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309" descr="Graphical user interface, application&#10;&#10;Description automatically generated">
            <a:extLst>
              <a:ext uri="{FF2B5EF4-FFF2-40B4-BE49-F238E27FC236}">
                <a16:creationId xmlns:a16="http://schemas.microsoft.com/office/drawing/2014/main" id="{3BE7B103-B6BE-CE49-BB90-62578EC19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424" t="36430" r="32639" b="20193"/>
          <a:stretch>
            <a:fillRect/>
          </a:stretch>
        </p:blipFill>
        <p:spPr bwMode="auto">
          <a:xfrm>
            <a:off x="4775351" y="531552"/>
            <a:ext cx="4025640" cy="331523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E1E84E12-D2A2-BA44-92FA-7A00FDFB089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2DB1DB16-B8AE-F04C-81D5-08A12408D124}"/>
              </a:ext>
            </a:extLst>
          </p:cNvPr>
          <p:cNvSpPr>
            <a:spLocks noChangeArrowheads="1"/>
          </p:cNvSpPr>
          <p:nvPr/>
        </p:nvSpPr>
        <p:spPr bwMode="auto">
          <a:xfrm>
            <a:off x="0" y="3378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52B391DD-2C25-D148-B531-5A9C49063204}"/>
              </a:ext>
            </a:extLst>
          </p:cNvPr>
          <p:cNvSpPr>
            <a:spLocks noChangeArrowheads="1"/>
          </p:cNvSpPr>
          <p:nvPr/>
        </p:nvSpPr>
        <p:spPr bwMode="auto">
          <a:xfrm>
            <a:off x="0" y="868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02055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Logistic Regression </a:t>
            </a:r>
            <a:r>
              <a:rPr lang="en-US" dirty="0">
                <a:solidFill>
                  <a:prstClr val="white"/>
                </a:solidFill>
                <a:latin typeface="Arial"/>
              </a:rPr>
              <a:t>using RSCV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397057" y="4215398"/>
            <a:ext cx="4698008" cy="523220"/>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Logistic Regression model using Randomized Search CV on Balanced Binned Derived Dataset</a:t>
            </a:r>
            <a:endParaRPr lang="en-IN" sz="1400" dirty="0"/>
          </a:p>
        </p:txBody>
      </p:sp>
      <p:sp>
        <p:nvSpPr>
          <p:cNvPr id="2" name="Rectangle 4">
            <a:extLst>
              <a:ext uri="{FF2B5EF4-FFF2-40B4-BE49-F238E27FC236}">
                <a16:creationId xmlns:a16="http://schemas.microsoft.com/office/drawing/2014/main" id="{E1E84E12-D2A2-BA44-92FA-7A00FDFB089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52B391DD-2C25-D148-B531-5A9C49063204}"/>
              </a:ext>
            </a:extLst>
          </p:cNvPr>
          <p:cNvSpPr>
            <a:spLocks noChangeArrowheads="1"/>
          </p:cNvSpPr>
          <p:nvPr/>
        </p:nvSpPr>
        <p:spPr bwMode="auto">
          <a:xfrm>
            <a:off x="0" y="868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81" name="Picture 311" descr="Graphical user interface, application&#10;&#10;Description automatically generated">
            <a:extLst>
              <a:ext uri="{FF2B5EF4-FFF2-40B4-BE49-F238E27FC236}">
                <a16:creationId xmlns:a16="http://schemas.microsoft.com/office/drawing/2014/main" id="{F080E9BC-DC7B-DA45-978B-EF3CAC20B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297" t="18111" r="49525" b="63190"/>
          <a:stretch>
            <a:fillRect/>
          </a:stretch>
        </p:blipFill>
        <p:spPr bwMode="auto">
          <a:xfrm>
            <a:off x="578651" y="942375"/>
            <a:ext cx="2532412" cy="133831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529" descr="Graphical user interface, application&#10;&#10;Description automatically generated">
            <a:extLst>
              <a:ext uri="{FF2B5EF4-FFF2-40B4-BE49-F238E27FC236}">
                <a16:creationId xmlns:a16="http://schemas.microsoft.com/office/drawing/2014/main" id="{550C8A0C-4E3B-E24C-914F-FC9582BCB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8297" t="36874" r="24580" b="4643"/>
          <a:stretch>
            <a:fillRect/>
          </a:stretch>
        </p:blipFill>
        <p:spPr bwMode="auto">
          <a:xfrm>
            <a:off x="476183" y="2309773"/>
            <a:ext cx="3469551" cy="2695673"/>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534" descr="Graphical user interface, application&#10;&#10;Description automatically generated">
            <a:extLst>
              <a:ext uri="{FF2B5EF4-FFF2-40B4-BE49-F238E27FC236}">
                <a16:creationId xmlns:a16="http://schemas.microsoft.com/office/drawing/2014/main" id="{A4E132D5-89A2-5149-ADDA-95EE91426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424" t="39032" r="32639" b="17662"/>
          <a:stretch>
            <a:fillRect/>
          </a:stretch>
        </p:blipFill>
        <p:spPr bwMode="auto">
          <a:xfrm>
            <a:off x="4746945" y="708590"/>
            <a:ext cx="3782826" cy="311526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10">
            <a:extLst>
              <a:ext uri="{FF2B5EF4-FFF2-40B4-BE49-F238E27FC236}">
                <a16:creationId xmlns:a16="http://schemas.microsoft.com/office/drawing/2014/main" id="{08AC930A-4E8D-0C4E-9441-2B9BEB12294C}"/>
              </a:ext>
            </a:extLst>
          </p:cNvPr>
          <p:cNvSpPr>
            <a:spLocks noChangeArrowheads="1"/>
          </p:cNvSpPr>
          <p:nvPr/>
        </p:nvSpPr>
        <p:spPr bwMode="auto">
          <a:xfrm>
            <a:off x="4875017" y="-236320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11">
            <a:extLst>
              <a:ext uri="{FF2B5EF4-FFF2-40B4-BE49-F238E27FC236}">
                <a16:creationId xmlns:a16="http://schemas.microsoft.com/office/drawing/2014/main" id="{631BB616-1A69-3D4D-BC44-A14F0000BAF0}"/>
              </a:ext>
            </a:extLst>
          </p:cNvPr>
          <p:cNvSpPr>
            <a:spLocks noChangeArrowheads="1"/>
          </p:cNvSpPr>
          <p:nvPr/>
        </p:nvSpPr>
        <p:spPr bwMode="auto">
          <a:xfrm>
            <a:off x="4875017" y="11546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2">
            <a:extLst>
              <a:ext uri="{FF2B5EF4-FFF2-40B4-BE49-F238E27FC236}">
                <a16:creationId xmlns:a16="http://schemas.microsoft.com/office/drawing/2014/main" id="{0B13BBA0-E292-384F-B9D7-373276458628}"/>
              </a:ext>
            </a:extLst>
          </p:cNvPr>
          <p:cNvSpPr>
            <a:spLocks noChangeArrowheads="1"/>
          </p:cNvSpPr>
          <p:nvPr/>
        </p:nvSpPr>
        <p:spPr bwMode="auto">
          <a:xfrm>
            <a:off x="4875017" y="64759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4613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1" name="Rounded Rectangle 52">
            <a:extLst>
              <a:ext uri="{FF2B5EF4-FFF2-40B4-BE49-F238E27FC236}">
                <a16:creationId xmlns:a16="http://schemas.microsoft.com/office/drawing/2014/main" id="{DC93D108-45E3-234D-AD87-35B775BC9D9A}"/>
              </a:ext>
            </a:extLst>
          </p:cNvPr>
          <p:cNvSpPr/>
          <p:nvPr/>
        </p:nvSpPr>
        <p:spPr>
          <a:xfrm>
            <a:off x="196726" y="547511"/>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Features</a:t>
            </a:r>
            <a:r>
              <a:rPr kumimoji="0" lang="en-US" sz="1800" b="0" i="0" u="none" strike="noStrike" kern="1200" cap="none" spc="0" normalizeH="0" noProof="0" dirty="0">
                <a:ln>
                  <a:noFill/>
                </a:ln>
                <a:solidFill>
                  <a:prstClr val="white"/>
                </a:solidFill>
                <a:effectLst/>
                <a:uLnTx/>
                <a:uFillTx/>
                <a:latin typeface="Arial"/>
                <a:ea typeface="+mn-ea"/>
                <a:cs typeface="+mn-cs"/>
              </a:rPr>
              <a:t> / Attributes</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B196A7A9-9B50-446A-B638-22C9E4E05329}"/>
              </a:ext>
            </a:extLst>
          </p:cNvPr>
          <p:cNvSpPr/>
          <p:nvPr/>
        </p:nvSpPr>
        <p:spPr>
          <a:xfrm>
            <a:off x="4508007" y="2207318"/>
            <a:ext cx="4434163" cy="2308324"/>
          </a:xfrm>
          <a:prstGeom prst="rect">
            <a:avLst/>
          </a:prstGeom>
        </p:spPr>
        <p:txBody>
          <a:bodyPr wrap="square">
            <a:spAutoFit/>
          </a:bodyPr>
          <a:lstStyle/>
          <a:p>
            <a:pPr lvl="0" defTabSz="457200">
              <a:buClr>
                <a:prstClr val="black">
                  <a:lumMod val="50000"/>
                  <a:lumOff val="50000"/>
                </a:prstClr>
              </a:buClr>
              <a:defRPr/>
            </a:pPr>
            <a:r>
              <a:rPr lang="en-US" altLang="zh-TW" sz="900" b="1" dirty="0">
                <a:solidFill>
                  <a:srgbClr val="00B050"/>
                </a:solidFill>
              </a:rPr>
              <a:t>Joining Designation</a:t>
            </a: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Designation at which the Employee was hired</a:t>
            </a:r>
          </a:p>
          <a:p>
            <a:pPr lvl="0" defTabSz="457200">
              <a:buClr>
                <a:prstClr val="black">
                  <a:lumMod val="50000"/>
                  <a:lumOff val="50000"/>
                </a:prstClr>
              </a:buClr>
              <a:defRPr/>
            </a:pPr>
            <a:r>
              <a:rPr lang="en-US" altLang="zh-TW" sz="900" b="1" dirty="0">
                <a:solidFill>
                  <a:srgbClr val="00B050"/>
                </a:solidFill>
              </a:rPr>
              <a:t>Designation</a:t>
            </a: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Designation of the Employee on the Reporting Date</a:t>
            </a:r>
          </a:p>
          <a:p>
            <a:pPr lvl="0" defTabSz="457200">
              <a:buClr>
                <a:prstClr val="black">
                  <a:lumMod val="50000"/>
                  <a:lumOff val="50000"/>
                </a:prstClr>
              </a:buClr>
              <a:defRPr/>
            </a:pPr>
            <a:r>
              <a:rPr lang="en-US" altLang="zh-TW" sz="900" b="1" dirty="0" err="1">
                <a:solidFill>
                  <a:srgbClr val="00B050"/>
                </a:solidFill>
              </a:rPr>
              <a:t>TotalBusinessValue</a:t>
            </a:r>
            <a:endParaRPr lang="en-US" altLang="zh-TW" sz="900" b="1" dirty="0">
              <a:solidFill>
                <a:srgbClr val="00B050"/>
              </a:solidFill>
            </a:endParaRP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Total business value acquired by the Employee in a month – </a:t>
            </a:r>
          </a:p>
          <a:p>
            <a:pPr marL="742934" lvl="1"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Positive value corresponds to successful sold of insurance policy</a:t>
            </a:r>
          </a:p>
          <a:p>
            <a:pPr marL="742934" lvl="1"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Negative value corresponds to cancellation / refund of the sold insurance policy</a:t>
            </a:r>
          </a:p>
          <a:p>
            <a:pPr marL="742934" lvl="1"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Zero value corresponds to the case when the Employee couldn’t sell any insurance policy in the given month</a:t>
            </a:r>
          </a:p>
          <a:p>
            <a:pPr lvl="0" defTabSz="457200">
              <a:buClr>
                <a:prstClr val="black">
                  <a:lumMod val="50000"/>
                  <a:lumOff val="50000"/>
                </a:prstClr>
              </a:buClr>
              <a:defRPr/>
            </a:pPr>
            <a:r>
              <a:rPr lang="en-US" altLang="zh-TW" sz="900" b="1" dirty="0">
                <a:solidFill>
                  <a:srgbClr val="00B050"/>
                </a:solidFill>
              </a:rPr>
              <a:t>Quarterly Rating</a:t>
            </a: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Quarterly rating of the Employee as evaluated on the basis of Employee’s performance in the given quarter</a:t>
            </a:r>
          </a:p>
          <a:p>
            <a:pPr marL="742934" lvl="1"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Possible values: 1, 2, 3, 4</a:t>
            </a:r>
          </a:p>
          <a:p>
            <a:pPr marL="742934" lvl="1"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Higher value indicates better performance and better rating</a:t>
            </a:r>
          </a:p>
        </p:txBody>
      </p:sp>
      <p:sp>
        <p:nvSpPr>
          <p:cNvPr id="28" name="Rectangle 27">
            <a:extLst>
              <a:ext uri="{FF2B5EF4-FFF2-40B4-BE49-F238E27FC236}">
                <a16:creationId xmlns:a16="http://schemas.microsoft.com/office/drawing/2014/main" id="{0C92F072-AA2A-4D25-A2B7-D84AE7C05AAD}"/>
              </a:ext>
            </a:extLst>
          </p:cNvPr>
          <p:cNvSpPr/>
          <p:nvPr/>
        </p:nvSpPr>
        <p:spPr>
          <a:xfrm>
            <a:off x="255664" y="2207318"/>
            <a:ext cx="4060724" cy="3000821"/>
          </a:xfrm>
          <a:prstGeom prst="rect">
            <a:avLst/>
          </a:prstGeom>
        </p:spPr>
        <p:txBody>
          <a:bodyPr wrap="square">
            <a:spAutoFit/>
          </a:bodyPr>
          <a:lstStyle/>
          <a:p>
            <a:pPr lvl="0" defTabSz="457200">
              <a:buClr>
                <a:prstClr val="black">
                  <a:lumMod val="50000"/>
                  <a:lumOff val="50000"/>
                </a:prstClr>
              </a:buClr>
              <a:defRPr/>
            </a:pPr>
            <a:r>
              <a:rPr lang="en-US" altLang="zh-TW" sz="900" b="1" dirty="0">
                <a:solidFill>
                  <a:srgbClr val="00B050"/>
                </a:solidFill>
              </a:rPr>
              <a:t>MMMM - YY</a:t>
            </a: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Reporting Date (Monthly) – When the employee data is updated</a:t>
            </a:r>
          </a:p>
          <a:p>
            <a:pPr lvl="0" defTabSz="457200">
              <a:buClr>
                <a:prstClr val="black">
                  <a:lumMod val="50000"/>
                  <a:lumOff val="50000"/>
                </a:prstClr>
              </a:buClr>
              <a:defRPr/>
            </a:pPr>
            <a:r>
              <a:rPr lang="en-US" altLang="zh-TW" sz="900" b="1" dirty="0" err="1">
                <a:solidFill>
                  <a:srgbClr val="00B050"/>
                </a:solidFill>
              </a:rPr>
              <a:t>Emp_ID</a:t>
            </a:r>
            <a:endParaRPr lang="en-US" altLang="zh-TW" sz="900" b="1" dirty="0">
              <a:solidFill>
                <a:srgbClr val="00B050"/>
              </a:solidFill>
            </a:endParaRP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A unique ID that helps to identify each employee distinctly</a:t>
            </a:r>
          </a:p>
          <a:p>
            <a:pPr lvl="0" defTabSz="457200">
              <a:buClr>
                <a:prstClr val="black">
                  <a:lumMod val="50000"/>
                  <a:lumOff val="50000"/>
                </a:prstClr>
              </a:buClr>
              <a:defRPr/>
            </a:pPr>
            <a:r>
              <a:rPr lang="en-US" altLang="zh-TW" sz="900" b="1" dirty="0">
                <a:solidFill>
                  <a:srgbClr val="00B050"/>
                </a:solidFill>
              </a:rPr>
              <a:t>Age</a:t>
            </a: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Age of the employee on the Reporting Date</a:t>
            </a:r>
          </a:p>
          <a:p>
            <a:pPr lvl="0" defTabSz="457200">
              <a:buClr>
                <a:prstClr val="black">
                  <a:lumMod val="50000"/>
                  <a:lumOff val="50000"/>
                </a:prstClr>
              </a:buClr>
              <a:defRPr/>
            </a:pPr>
            <a:r>
              <a:rPr lang="en-US" altLang="zh-TW" sz="900" b="1" dirty="0">
                <a:solidFill>
                  <a:srgbClr val="00B050"/>
                </a:solidFill>
              </a:rPr>
              <a:t>Gender</a:t>
            </a: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Gender of the Employee</a:t>
            </a:r>
          </a:p>
          <a:p>
            <a:pPr lvl="0" defTabSz="457200">
              <a:buClr>
                <a:prstClr val="black">
                  <a:lumMod val="50000"/>
                  <a:lumOff val="50000"/>
                </a:prstClr>
              </a:buClr>
              <a:defRPr/>
            </a:pPr>
            <a:r>
              <a:rPr lang="en-US" altLang="zh-TW" sz="900" b="1" dirty="0">
                <a:solidFill>
                  <a:srgbClr val="00B050"/>
                </a:solidFill>
              </a:rPr>
              <a:t>City</a:t>
            </a: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City code of the Employee</a:t>
            </a:r>
          </a:p>
          <a:p>
            <a:pPr lvl="0" defTabSz="457200">
              <a:buClr>
                <a:prstClr val="black">
                  <a:lumMod val="50000"/>
                  <a:lumOff val="50000"/>
                </a:prstClr>
              </a:buClr>
              <a:defRPr/>
            </a:pPr>
            <a:r>
              <a:rPr lang="en-US" altLang="zh-TW" sz="900" b="1" dirty="0">
                <a:solidFill>
                  <a:srgbClr val="00B050"/>
                </a:solidFill>
              </a:rPr>
              <a:t>Education Level</a:t>
            </a: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Education Level of the Employee :  Bachelor / Master / College</a:t>
            </a:r>
            <a:endParaRPr lang="en-US" altLang="zh-TW" sz="900" b="1" dirty="0">
              <a:solidFill>
                <a:srgbClr val="00B050"/>
              </a:solidFill>
            </a:endParaRPr>
          </a:p>
          <a:p>
            <a:pPr lvl="0" defTabSz="457200">
              <a:buClr>
                <a:prstClr val="black">
                  <a:lumMod val="50000"/>
                  <a:lumOff val="50000"/>
                </a:prstClr>
              </a:buClr>
              <a:defRPr/>
            </a:pPr>
            <a:r>
              <a:rPr lang="en-US" altLang="zh-TW" sz="900" b="1" dirty="0">
                <a:solidFill>
                  <a:srgbClr val="00B050"/>
                </a:solidFill>
              </a:rPr>
              <a:t>Salary</a:t>
            </a: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Salary of the Employee on the Reporting Date</a:t>
            </a:r>
          </a:p>
          <a:p>
            <a:pPr lvl="0" defTabSz="457200">
              <a:buClr>
                <a:prstClr val="black">
                  <a:lumMod val="50000"/>
                  <a:lumOff val="50000"/>
                </a:prstClr>
              </a:buClr>
              <a:defRPr/>
            </a:pPr>
            <a:r>
              <a:rPr lang="en-US" altLang="zh-TW" sz="900" b="1" dirty="0" err="1">
                <a:solidFill>
                  <a:srgbClr val="00B050"/>
                </a:solidFill>
              </a:rPr>
              <a:t>Dateof</a:t>
            </a:r>
            <a:r>
              <a:rPr lang="en-US" altLang="zh-TW" sz="900" b="1" dirty="0">
                <a:solidFill>
                  <a:srgbClr val="00B050"/>
                </a:solidFill>
              </a:rPr>
              <a:t> joining</a:t>
            </a: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The date when the Employee joined the Organization</a:t>
            </a:r>
          </a:p>
          <a:p>
            <a:pPr lvl="0" defTabSz="457200">
              <a:buClr>
                <a:prstClr val="black">
                  <a:lumMod val="50000"/>
                  <a:lumOff val="50000"/>
                </a:prstClr>
              </a:buClr>
              <a:defRPr/>
            </a:pPr>
            <a:r>
              <a:rPr lang="en-US" altLang="zh-TW" sz="900" b="1" dirty="0" err="1">
                <a:solidFill>
                  <a:srgbClr val="00B050"/>
                </a:solidFill>
              </a:rPr>
              <a:t>LastWorkingDate</a:t>
            </a:r>
            <a:endParaRPr lang="en-US" altLang="zh-TW" sz="900" b="1" dirty="0">
              <a:solidFill>
                <a:srgbClr val="00B050"/>
              </a:solidFill>
            </a:endParaRPr>
          </a:p>
          <a:p>
            <a:pPr marL="285750" lvl="0"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Last date of working for the employee – </a:t>
            </a:r>
          </a:p>
          <a:p>
            <a:pPr marL="742934" lvl="1"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Null for the employees still working in the Organization</a:t>
            </a:r>
          </a:p>
          <a:p>
            <a:pPr marL="742934" lvl="1" indent="-285750" defTabSz="457200">
              <a:buClr>
                <a:prstClr val="black">
                  <a:lumMod val="50000"/>
                  <a:lumOff val="50000"/>
                </a:prstClr>
              </a:buClr>
              <a:buFont typeface="Arial" panose="020B0604020202020204" pitchFamily="34" charset="0"/>
              <a:buChar char="•"/>
              <a:defRPr/>
            </a:pPr>
            <a:r>
              <a:rPr lang="en-US" altLang="zh-TW" sz="900" dirty="0">
                <a:solidFill>
                  <a:prstClr val="white">
                    <a:lumMod val="50000"/>
                  </a:prstClr>
                </a:solidFill>
              </a:rPr>
              <a:t>Last date of working for the employees who left the Organization</a:t>
            </a:r>
          </a:p>
        </p:txBody>
      </p:sp>
      <p:pic>
        <p:nvPicPr>
          <p:cNvPr id="25" name="Picture 24" descr="Graphical user interface, application&#10;&#10;Description automatically generated">
            <a:extLst>
              <a:ext uri="{FF2B5EF4-FFF2-40B4-BE49-F238E27FC236}">
                <a16:creationId xmlns:a16="http://schemas.microsoft.com/office/drawing/2014/main" id="{A2F12AB7-2EC7-C348-A7C0-1971BA0B7358}"/>
              </a:ext>
            </a:extLst>
          </p:cNvPr>
          <p:cNvPicPr>
            <a:picLocks noChangeAspect="1"/>
          </p:cNvPicPr>
          <p:nvPr/>
        </p:nvPicPr>
        <p:blipFill>
          <a:blip r:embed="rId3"/>
          <a:stretch>
            <a:fillRect/>
          </a:stretch>
        </p:blipFill>
        <p:spPr>
          <a:xfrm>
            <a:off x="258453" y="944921"/>
            <a:ext cx="8623080" cy="1163280"/>
          </a:xfrm>
          <a:prstGeom prst="rect">
            <a:avLst/>
          </a:prstGeom>
        </p:spPr>
      </p:pic>
    </p:spTree>
    <p:extLst>
      <p:ext uri="{BB962C8B-B14F-4D97-AF65-F5344CB8AC3E}">
        <p14:creationId xmlns:p14="http://schemas.microsoft.com/office/powerpoint/2010/main" val="241785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Logistic Regression </a:t>
            </a:r>
            <a:r>
              <a:rPr lang="en-US" dirty="0">
                <a:solidFill>
                  <a:prstClr val="white"/>
                </a:solidFill>
                <a:latin typeface="Arial"/>
              </a:rPr>
              <a:t>using RSCV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397057" y="4291367"/>
            <a:ext cx="4698008" cy="523220"/>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Logistic Regression model using Randomized Search CV on Stdscaled Balanced Binned Derived Dataset</a:t>
            </a:r>
            <a:endParaRPr lang="en-IN" sz="1400" dirty="0"/>
          </a:p>
        </p:txBody>
      </p:sp>
      <p:sp>
        <p:nvSpPr>
          <p:cNvPr id="2" name="Rectangle 4">
            <a:extLst>
              <a:ext uri="{FF2B5EF4-FFF2-40B4-BE49-F238E27FC236}">
                <a16:creationId xmlns:a16="http://schemas.microsoft.com/office/drawing/2014/main" id="{E1E84E12-D2A2-BA44-92FA-7A00FDFB089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52B391DD-2C25-D148-B531-5A9C49063204}"/>
              </a:ext>
            </a:extLst>
          </p:cNvPr>
          <p:cNvSpPr>
            <a:spLocks noChangeArrowheads="1"/>
          </p:cNvSpPr>
          <p:nvPr/>
        </p:nvSpPr>
        <p:spPr bwMode="auto">
          <a:xfrm>
            <a:off x="0" y="868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10">
            <a:extLst>
              <a:ext uri="{FF2B5EF4-FFF2-40B4-BE49-F238E27FC236}">
                <a16:creationId xmlns:a16="http://schemas.microsoft.com/office/drawing/2014/main" id="{08AC930A-4E8D-0C4E-9441-2B9BEB12294C}"/>
              </a:ext>
            </a:extLst>
          </p:cNvPr>
          <p:cNvSpPr>
            <a:spLocks noChangeArrowheads="1"/>
          </p:cNvSpPr>
          <p:nvPr/>
        </p:nvSpPr>
        <p:spPr bwMode="auto">
          <a:xfrm>
            <a:off x="4875017" y="-236320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11">
            <a:extLst>
              <a:ext uri="{FF2B5EF4-FFF2-40B4-BE49-F238E27FC236}">
                <a16:creationId xmlns:a16="http://schemas.microsoft.com/office/drawing/2014/main" id="{631BB616-1A69-3D4D-BC44-A14F0000BAF0}"/>
              </a:ext>
            </a:extLst>
          </p:cNvPr>
          <p:cNvSpPr>
            <a:spLocks noChangeArrowheads="1"/>
          </p:cNvSpPr>
          <p:nvPr/>
        </p:nvSpPr>
        <p:spPr bwMode="auto">
          <a:xfrm>
            <a:off x="4875017" y="11546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2">
            <a:extLst>
              <a:ext uri="{FF2B5EF4-FFF2-40B4-BE49-F238E27FC236}">
                <a16:creationId xmlns:a16="http://schemas.microsoft.com/office/drawing/2014/main" id="{0B13BBA0-E292-384F-B9D7-373276458628}"/>
              </a:ext>
            </a:extLst>
          </p:cNvPr>
          <p:cNvSpPr>
            <a:spLocks noChangeArrowheads="1"/>
          </p:cNvSpPr>
          <p:nvPr/>
        </p:nvSpPr>
        <p:spPr bwMode="auto">
          <a:xfrm>
            <a:off x="4875017" y="64759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3" name="Picture 32" descr="Graphical user interface, application&#10;&#10;Description automatically generated">
            <a:extLst>
              <a:ext uri="{FF2B5EF4-FFF2-40B4-BE49-F238E27FC236}">
                <a16:creationId xmlns:a16="http://schemas.microsoft.com/office/drawing/2014/main" id="{A20E082D-E5F1-D14B-868A-FB31BC8856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30" t="18742" r="49688" b="62589"/>
          <a:stretch/>
        </p:blipFill>
        <p:spPr bwMode="auto">
          <a:xfrm>
            <a:off x="575285" y="1034439"/>
            <a:ext cx="2186898" cy="1165997"/>
          </a:xfrm>
          <a:prstGeom prst="rect">
            <a:avLst/>
          </a:prstGeom>
          <a:ln>
            <a:noFill/>
          </a:ln>
          <a:extLst>
            <a:ext uri="{53640926-AAD7-44D8-BBD7-CCE9431645EC}">
              <a14:shadowObscured xmlns:a14="http://schemas.microsoft.com/office/drawing/2010/main"/>
            </a:ext>
          </a:extLst>
        </p:spPr>
      </p:pic>
      <p:pic>
        <p:nvPicPr>
          <p:cNvPr id="34" name="Picture 33" descr="Graphical user interface, application&#10;&#10;Description automatically generated">
            <a:extLst>
              <a:ext uri="{FF2B5EF4-FFF2-40B4-BE49-F238E27FC236}">
                <a16:creationId xmlns:a16="http://schemas.microsoft.com/office/drawing/2014/main" id="{D6106D1C-47DB-9840-9A32-E4AC459849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153" t="30792" r="32775" b="25619"/>
          <a:stretch/>
        </p:blipFill>
        <p:spPr bwMode="auto">
          <a:xfrm>
            <a:off x="4596825" y="766205"/>
            <a:ext cx="3971890" cy="3272021"/>
          </a:xfrm>
          <a:prstGeom prst="rect">
            <a:avLst/>
          </a:prstGeom>
          <a:ln>
            <a:noFill/>
          </a:ln>
          <a:extLst>
            <a:ext uri="{53640926-AAD7-44D8-BBD7-CCE9431645EC}">
              <a14:shadowObscured xmlns:a14="http://schemas.microsoft.com/office/drawing/2010/main"/>
            </a:ext>
          </a:extLst>
        </p:spPr>
      </p:pic>
      <p:pic>
        <p:nvPicPr>
          <p:cNvPr id="36" name="Picture 35" descr="Graphical user interface, application&#10;&#10;Description automatically generated">
            <a:extLst>
              <a:ext uri="{FF2B5EF4-FFF2-40B4-BE49-F238E27FC236}">
                <a16:creationId xmlns:a16="http://schemas.microsoft.com/office/drawing/2014/main" id="{5E9018D5-005F-D14D-A9A3-9A9C0A04DA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430" t="37611" r="24788" b="3961"/>
          <a:stretch/>
        </p:blipFill>
        <p:spPr bwMode="auto">
          <a:xfrm>
            <a:off x="336333" y="2215412"/>
            <a:ext cx="3750655" cy="29280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3742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Logistic Regression </a:t>
            </a:r>
            <a:r>
              <a:rPr lang="en-US" dirty="0">
                <a:solidFill>
                  <a:prstClr val="white"/>
                </a:solidFill>
                <a:latin typeface="Arial"/>
              </a:rPr>
              <a:t>using RSCV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490837" y="3935780"/>
            <a:ext cx="4698008" cy="523220"/>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Logistic Regression model using Randomized Search CV on Minmaxscaled Balanced Binned Derived Dataset</a:t>
            </a:r>
            <a:endParaRPr lang="en-IN" sz="1400" dirty="0"/>
          </a:p>
        </p:txBody>
      </p:sp>
      <p:sp>
        <p:nvSpPr>
          <p:cNvPr id="2" name="Rectangle 4">
            <a:extLst>
              <a:ext uri="{FF2B5EF4-FFF2-40B4-BE49-F238E27FC236}">
                <a16:creationId xmlns:a16="http://schemas.microsoft.com/office/drawing/2014/main" id="{E1E84E12-D2A2-BA44-92FA-7A00FDFB089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52B391DD-2C25-D148-B531-5A9C49063204}"/>
              </a:ext>
            </a:extLst>
          </p:cNvPr>
          <p:cNvSpPr>
            <a:spLocks noChangeArrowheads="1"/>
          </p:cNvSpPr>
          <p:nvPr/>
        </p:nvSpPr>
        <p:spPr bwMode="auto">
          <a:xfrm>
            <a:off x="0" y="868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10">
            <a:extLst>
              <a:ext uri="{FF2B5EF4-FFF2-40B4-BE49-F238E27FC236}">
                <a16:creationId xmlns:a16="http://schemas.microsoft.com/office/drawing/2014/main" id="{08AC930A-4E8D-0C4E-9441-2B9BEB12294C}"/>
              </a:ext>
            </a:extLst>
          </p:cNvPr>
          <p:cNvSpPr>
            <a:spLocks noChangeArrowheads="1"/>
          </p:cNvSpPr>
          <p:nvPr/>
        </p:nvSpPr>
        <p:spPr bwMode="auto">
          <a:xfrm>
            <a:off x="4875017" y="-236320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11">
            <a:extLst>
              <a:ext uri="{FF2B5EF4-FFF2-40B4-BE49-F238E27FC236}">
                <a16:creationId xmlns:a16="http://schemas.microsoft.com/office/drawing/2014/main" id="{631BB616-1A69-3D4D-BC44-A14F0000BAF0}"/>
              </a:ext>
            </a:extLst>
          </p:cNvPr>
          <p:cNvSpPr>
            <a:spLocks noChangeArrowheads="1"/>
          </p:cNvSpPr>
          <p:nvPr/>
        </p:nvSpPr>
        <p:spPr bwMode="auto">
          <a:xfrm>
            <a:off x="4875017" y="11546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2">
            <a:extLst>
              <a:ext uri="{FF2B5EF4-FFF2-40B4-BE49-F238E27FC236}">
                <a16:creationId xmlns:a16="http://schemas.microsoft.com/office/drawing/2014/main" id="{0B13BBA0-E292-384F-B9D7-373276458628}"/>
              </a:ext>
            </a:extLst>
          </p:cNvPr>
          <p:cNvSpPr>
            <a:spLocks noChangeArrowheads="1"/>
          </p:cNvSpPr>
          <p:nvPr/>
        </p:nvSpPr>
        <p:spPr bwMode="auto">
          <a:xfrm>
            <a:off x="4875017" y="64759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7" name="Picture 36" descr="Graphical user interface, application&#10;&#10;Description automatically generated">
            <a:extLst>
              <a:ext uri="{FF2B5EF4-FFF2-40B4-BE49-F238E27FC236}">
                <a16:creationId xmlns:a16="http://schemas.microsoft.com/office/drawing/2014/main" id="{B22B5B9F-4DD0-1D43-89EB-FCCAD032ABFD}"/>
              </a:ext>
            </a:extLst>
          </p:cNvPr>
          <p:cNvPicPr>
            <a:picLocks noChangeAspect="1"/>
          </p:cNvPicPr>
          <p:nvPr/>
        </p:nvPicPr>
        <p:blipFill rotWithShape="1">
          <a:blip r:embed="rId3">
            <a:extLst>
              <a:ext uri="{28A0092B-C50C-407E-A947-70E740481C1C}">
                <a14:useLocalDpi xmlns:a14="http://schemas.microsoft.com/office/drawing/2010/main" val="0"/>
              </a:ext>
            </a:extLst>
          </a:blip>
          <a:srcRect l="27903" t="17690" r="49648" b="63485"/>
          <a:stretch/>
        </p:blipFill>
        <p:spPr bwMode="auto">
          <a:xfrm>
            <a:off x="575285" y="942376"/>
            <a:ext cx="2693432" cy="1411546"/>
          </a:xfrm>
          <a:prstGeom prst="rect">
            <a:avLst/>
          </a:prstGeom>
          <a:ln>
            <a:noFill/>
          </a:ln>
          <a:extLst>
            <a:ext uri="{53640926-AAD7-44D8-BBD7-CCE9431645EC}">
              <a14:shadowObscured xmlns:a14="http://schemas.microsoft.com/office/drawing/2010/main"/>
            </a:ext>
          </a:extLst>
        </p:spPr>
      </p:pic>
      <p:pic>
        <p:nvPicPr>
          <p:cNvPr id="38" name="Picture 37" descr="A screenshot of a computer&#10;&#10;Description automatically generated">
            <a:extLst>
              <a:ext uri="{FF2B5EF4-FFF2-40B4-BE49-F238E27FC236}">
                <a16:creationId xmlns:a16="http://schemas.microsoft.com/office/drawing/2014/main" id="{F4D8258D-93DC-4E4B-ADF1-C2721ADFD3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288" t="29924" r="32503" b="26919"/>
          <a:stretch/>
        </p:blipFill>
        <p:spPr bwMode="auto">
          <a:xfrm>
            <a:off x="4921351" y="760478"/>
            <a:ext cx="3463083" cy="2812822"/>
          </a:xfrm>
          <a:prstGeom prst="rect">
            <a:avLst/>
          </a:prstGeom>
          <a:ln>
            <a:noFill/>
          </a:ln>
          <a:extLst>
            <a:ext uri="{53640926-AAD7-44D8-BBD7-CCE9431645EC}">
              <a14:shadowObscured xmlns:a14="http://schemas.microsoft.com/office/drawing/2010/main"/>
            </a:ext>
          </a:extLst>
        </p:spPr>
      </p:pic>
      <p:pic>
        <p:nvPicPr>
          <p:cNvPr id="39" name="Picture 38" descr="Graphical user interface, application&#10;&#10;Description automatically generated">
            <a:extLst>
              <a:ext uri="{FF2B5EF4-FFF2-40B4-BE49-F238E27FC236}">
                <a16:creationId xmlns:a16="http://schemas.microsoft.com/office/drawing/2014/main" id="{8D39186B-19EB-A744-B1CD-80E47AD08B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903" t="36745" r="24918" b="4967"/>
          <a:stretch/>
        </p:blipFill>
        <p:spPr bwMode="auto">
          <a:xfrm>
            <a:off x="415315" y="2321163"/>
            <a:ext cx="3642868" cy="28128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675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Logistic Regression with RFECV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pic>
        <p:nvPicPr>
          <p:cNvPr id="30" name="Picture 29" descr="Graphical user interface&#10;&#10;Description automatically generated">
            <a:extLst>
              <a:ext uri="{FF2B5EF4-FFF2-40B4-BE49-F238E27FC236}">
                <a16:creationId xmlns:a16="http://schemas.microsoft.com/office/drawing/2014/main" id="{87B9B3AB-679B-4660-B692-EF68AA3879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24" t="26116" r="24583" b="1444"/>
          <a:stretch/>
        </p:blipFill>
        <p:spPr bwMode="auto">
          <a:xfrm>
            <a:off x="360601" y="1086604"/>
            <a:ext cx="4001884" cy="3880370"/>
          </a:xfrm>
          <a:prstGeom prst="rect">
            <a:avLst/>
          </a:prstGeom>
          <a:ln>
            <a:noFill/>
          </a:ln>
          <a:extLst>
            <a:ext uri="{53640926-AAD7-44D8-BBD7-CCE9431645EC}">
              <a14:shadowObscured xmlns:a14="http://schemas.microsoft.com/office/drawing/2010/main"/>
            </a:ext>
          </a:extLst>
        </p:spPr>
      </p:pic>
      <p:pic>
        <p:nvPicPr>
          <p:cNvPr id="34" name="Picture 33" descr="Graphical user interface, chart&#10;&#10;Description automatically generated">
            <a:extLst>
              <a:ext uri="{FF2B5EF4-FFF2-40B4-BE49-F238E27FC236}">
                <a16:creationId xmlns:a16="http://schemas.microsoft.com/office/drawing/2014/main" id="{B648668C-A5AA-43DA-AA0D-2DBEB3AA4159}"/>
              </a:ext>
            </a:extLst>
          </p:cNvPr>
          <p:cNvPicPr>
            <a:picLocks noChangeAspect="1"/>
          </p:cNvPicPr>
          <p:nvPr/>
        </p:nvPicPr>
        <p:blipFill rotWithShape="1">
          <a:blip r:embed="rId4">
            <a:extLst>
              <a:ext uri="{28A0092B-C50C-407E-A947-70E740481C1C}">
                <a14:useLocalDpi xmlns:a14="http://schemas.microsoft.com/office/drawing/2010/main" val="0"/>
              </a:ext>
            </a:extLst>
          </a:blip>
          <a:srcRect l="34424" t="59683" r="33041" b="12821"/>
          <a:stretch/>
        </p:blipFill>
        <p:spPr bwMode="auto">
          <a:xfrm>
            <a:off x="4645335" y="1371600"/>
            <a:ext cx="4061086" cy="2144712"/>
          </a:xfrm>
          <a:prstGeom prst="rect">
            <a:avLst/>
          </a:prstGeom>
          <a:ln>
            <a:noFill/>
          </a:ln>
          <a:extLst>
            <a:ext uri="{53640926-AAD7-44D8-BBD7-CCE9431645EC}">
              <a14:shadowObscured xmlns:a14="http://schemas.microsoft.com/office/drawing/2010/main"/>
            </a:ext>
          </a:extLst>
        </p:spPr>
      </p:pic>
      <p:sp>
        <p:nvSpPr>
          <p:cNvPr id="35" name="TextBox 34">
            <a:extLst>
              <a:ext uri="{FF2B5EF4-FFF2-40B4-BE49-F238E27FC236}">
                <a16:creationId xmlns:a16="http://schemas.microsoft.com/office/drawing/2014/main" id="{53BA9D8A-A52D-4908-8B16-E0ADB1255D8A}"/>
              </a:ext>
            </a:extLst>
          </p:cNvPr>
          <p:cNvSpPr txBox="1"/>
          <p:nvPr/>
        </p:nvSpPr>
        <p:spPr>
          <a:xfrm>
            <a:off x="4645335" y="3807228"/>
            <a:ext cx="4572000"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Logistic Regression model with RFECV on Balanced Derived Dataset</a:t>
            </a:r>
            <a:endParaRPr lang="en-IN" dirty="0"/>
          </a:p>
        </p:txBody>
      </p:sp>
    </p:spTree>
    <p:extLst>
      <p:ext uri="{BB962C8B-B14F-4D97-AF65-F5344CB8AC3E}">
        <p14:creationId xmlns:p14="http://schemas.microsoft.com/office/powerpoint/2010/main" val="1789111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Logistic Regression with RFECV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645335" y="3807228"/>
            <a:ext cx="4572000"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Logistic Regression model with RFECV on Balanced Binned Derived Dataset</a:t>
            </a:r>
            <a:endParaRPr lang="en-IN" dirty="0"/>
          </a:p>
        </p:txBody>
      </p:sp>
      <p:pic>
        <p:nvPicPr>
          <p:cNvPr id="31" name="Picture 30" descr="Graphical user interface, chart, application&#10;&#10;Description automatically generated">
            <a:extLst>
              <a:ext uri="{FF2B5EF4-FFF2-40B4-BE49-F238E27FC236}">
                <a16:creationId xmlns:a16="http://schemas.microsoft.com/office/drawing/2014/main" id="{EE7626E1-5BD7-4C66-88F5-748A8B04C8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57" t="22326" r="24714" b="5048"/>
          <a:stretch/>
        </p:blipFill>
        <p:spPr bwMode="auto">
          <a:xfrm>
            <a:off x="366821" y="1021556"/>
            <a:ext cx="4038940" cy="3914775"/>
          </a:xfrm>
          <a:prstGeom prst="rect">
            <a:avLst/>
          </a:prstGeom>
          <a:ln>
            <a:noFill/>
          </a:ln>
          <a:extLst>
            <a:ext uri="{53640926-AAD7-44D8-BBD7-CCE9431645EC}">
              <a14:shadowObscured xmlns:a14="http://schemas.microsoft.com/office/drawing/2010/main"/>
            </a:ext>
          </a:extLst>
        </p:spPr>
      </p:pic>
      <p:pic>
        <p:nvPicPr>
          <p:cNvPr id="32" name="Picture 31" descr="Graphical user interface, chart&#10;&#10;Description automatically generated">
            <a:extLst>
              <a:ext uri="{FF2B5EF4-FFF2-40B4-BE49-F238E27FC236}">
                <a16:creationId xmlns:a16="http://schemas.microsoft.com/office/drawing/2014/main" id="{6E891914-49B6-4A04-91BB-F2AFC94700B6}"/>
              </a:ext>
            </a:extLst>
          </p:cNvPr>
          <p:cNvPicPr>
            <a:picLocks noChangeAspect="1"/>
          </p:cNvPicPr>
          <p:nvPr/>
        </p:nvPicPr>
        <p:blipFill rotWithShape="1">
          <a:blip r:embed="rId4">
            <a:extLst>
              <a:ext uri="{28A0092B-C50C-407E-A947-70E740481C1C}">
                <a14:useLocalDpi xmlns:a14="http://schemas.microsoft.com/office/drawing/2010/main" val="0"/>
              </a:ext>
            </a:extLst>
          </a:blip>
          <a:srcRect l="34424" t="61154" r="33047" b="11526"/>
          <a:stretch/>
        </p:blipFill>
        <p:spPr bwMode="auto">
          <a:xfrm>
            <a:off x="4504908" y="1450181"/>
            <a:ext cx="4404773" cy="23119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9634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Logistic Regression with RFECV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645335" y="3807228"/>
            <a:ext cx="4572000"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Logistic Regression model with RFECV on </a:t>
            </a:r>
            <a:r>
              <a:rPr lang="en-US" sz="1800" dirty="0" err="1">
                <a:effectLst/>
                <a:latin typeface="Times New Roman" panose="02020603050405020304" pitchFamily="18" charset="0"/>
                <a:ea typeface="Times New Roman" panose="02020603050405020304" pitchFamily="18" charset="0"/>
              </a:rPr>
              <a:t>Stdscaled</a:t>
            </a:r>
            <a:r>
              <a:rPr lang="en-US" sz="1800" dirty="0">
                <a:effectLst/>
                <a:latin typeface="Times New Roman" panose="02020603050405020304" pitchFamily="18" charset="0"/>
                <a:ea typeface="Times New Roman" panose="02020603050405020304" pitchFamily="18" charset="0"/>
              </a:rPr>
              <a:t> Balanced Binned Derived Dataset</a:t>
            </a:r>
            <a:endParaRPr lang="en-IN" dirty="0"/>
          </a:p>
        </p:txBody>
      </p:sp>
      <p:pic>
        <p:nvPicPr>
          <p:cNvPr id="30" name="Picture 29" descr="Graphical user interface&#10;&#10;Description automatically generated">
            <a:extLst>
              <a:ext uri="{FF2B5EF4-FFF2-40B4-BE49-F238E27FC236}">
                <a16:creationId xmlns:a16="http://schemas.microsoft.com/office/drawing/2014/main" id="{F08315D9-4936-476C-BF3A-D8056B3B58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96" t="18955" r="24707" b="8593"/>
          <a:stretch/>
        </p:blipFill>
        <p:spPr bwMode="auto">
          <a:xfrm>
            <a:off x="459135" y="1077645"/>
            <a:ext cx="3937922" cy="3810412"/>
          </a:xfrm>
          <a:prstGeom prst="rect">
            <a:avLst/>
          </a:prstGeom>
          <a:ln>
            <a:noFill/>
          </a:ln>
          <a:extLst>
            <a:ext uri="{53640926-AAD7-44D8-BBD7-CCE9431645EC}">
              <a14:shadowObscured xmlns:a14="http://schemas.microsoft.com/office/drawing/2010/main"/>
            </a:ext>
          </a:extLst>
        </p:spPr>
      </p:pic>
      <p:pic>
        <p:nvPicPr>
          <p:cNvPr id="33" name="Picture 32" descr="Graphical user interface, chart&#10;&#10;Description automatically generated">
            <a:extLst>
              <a:ext uri="{FF2B5EF4-FFF2-40B4-BE49-F238E27FC236}">
                <a16:creationId xmlns:a16="http://schemas.microsoft.com/office/drawing/2014/main" id="{0A4677D3-60EF-496E-ADAF-A466C7A11FF5}"/>
              </a:ext>
            </a:extLst>
          </p:cNvPr>
          <p:cNvPicPr>
            <a:picLocks noChangeAspect="1"/>
          </p:cNvPicPr>
          <p:nvPr/>
        </p:nvPicPr>
        <p:blipFill rotWithShape="1">
          <a:blip r:embed="rId4">
            <a:extLst>
              <a:ext uri="{28A0092B-C50C-407E-A947-70E740481C1C}">
                <a14:useLocalDpi xmlns:a14="http://schemas.microsoft.com/office/drawing/2010/main" val="0"/>
              </a:ext>
            </a:extLst>
          </a:blip>
          <a:srcRect l="34424" t="62194" r="33174" b="10649"/>
          <a:stretch/>
        </p:blipFill>
        <p:spPr bwMode="auto">
          <a:xfrm>
            <a:off x="4456028" y="1336272"/>
            <a:ext cx="4486142" cy="23496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5985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Logistic Regression with RFECV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645335" y="3807228"/>
            <a:ext cx="4572000" cy="923330"/>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Logistic Regression model with RFECV on </a:t>
            </a:r>
            <a:r>
              <a:rPr lang="en-US" sz="1800" dirty="0" err="1">
                <a:effectLst/>
                <a:latin typeface="Times New Roman" panose="02020603050405020304" pitchFamily="18" charset="0"/>
                <a:ea typeface="Times New Roman" panose="02020603050405020304" pitchFamily="18" charset="0"/>
              </a:rPr>
              <a:t>Minmaxscaled</a:t>
            </a:r>
            <a:r>
              <a:rPr lang="en-US" sz="1800" dirty="0">
                <a:effectLst/>
                <a:latin typeface="Times New Roman" panose="02020603050405020304" pitchFamily="18" charset="0"/>
                <a:ea typeface="Times New Roman" panose="02020603050405020304" pitchFamily="18" charset="0"/>
              </a:rPr>
              <a:t> Balanced Binned Derived Dataset</a:t>
            </a:r>
            <a:endParaRPr lang="en-IN" dirty="0"/>
          </a:p>
        </p:txBody>
      </p:sp>
      <p:pic>
        <p:nvPicPr>
          <p:cNvPr id="31" name="Picture 30" descr="Graphical user interface, application&#10;&#10;Description automatically generated">
            <a:extLst>
              <a:ext uri="{FF2B5EF4-FFF2-40B4-BE49-F238E27FC236}">
                <a16:creationId xmlns:a16="http://schemas.microsoft.com/office/drawing/2014/main" id="{43752282-5FFF-420F-911D-A385BAE042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57" t="20848" r="24840" b="7122"/>
          <a:stretch/>
        </p:blipFill>
        <p:spPr bwMode="auto">
          <a:xfrm>
            <a:off x="463243" y="1086604"/>
            <a:ext cx="3933814" cy="3816350"/>
          </a:xfrm>
          <a:prstGeom prst="rect">
            <a:avLst/>
          </a:prstGeom>
          <a:ln>
            <a:noFill/>
          </a:ln>
          <a:extLst>
            <a:ext uri="{53640926-AAD7-44D8-BBD7-CCE9431645EC}">
              <a14:shadowObscured xmlns:a14="http://schemas.microsoft.com/office/drawing/2010/main"/>
            </a:ext>
          </a:extLst>
        </p:spPr>
      </p:pic>
      <p:pic>
        <p:nvPicPr>
          <p:cNvPr id="32" name="Picture 31" descr="Graphical user interface, chart, application&#10;&#10;Description automatically generated">
            <a:extLst>
              <a:ext uri="{FF2B5EF4-FFF2-40B4-BE49-F238E27FC236}">
                <a16:creationId xmlns:a16="http://schemas.microsoft.com/office/drawing/2014/main" id="{DB50E1A3-1031-4D99-BF66-9CCC705370CF}"/>
              </a:ext>
            </a:extLst>
          </p:cNvPr>
          <p:cNvPicPr>
            <a:picLocks noChangeAspect="1"/>
          </p:cNvPicPr>
          <p:nvPr/>
        </p:nvPicPr>
        <p:blipFill rotWithShape="1">
          <a:blip r:embed="rId4">
            <a:extLst>
              <a:ext uri="{28A0092B-C50C-407E-A947-70E740481C1C}">
                <a14:useLocalDpi xmlns:a14="http://schemas.microsoft.com/office/drawing/2010/main" val="0"/>
              </a:ext>
            </a:extLst>
          </a:blip>
          <a:srcRect l="34559" t="66792" r="33039" b="5447"/>
          <a:stretch/>
        </p:blipFill>
        <p:spPr bwMode="auto">
          <a:xfrm>
            <a:off x="4593552" y="1336272"/>
            <a:ext cx="4087205" cy="21885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0754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Decision Tree with RFECV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645335" y="3807228"/>
            <a:ext cx="4572000"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Decision Tree model with RFECV on Balanced Derived Dataset</a:t>
            </a:r>
            <a:endParaRPr lang="en-IN" dirty="0"/>
          </a:p>
        </p:txBody>
      </p:sp>
      <p:pic>
        <p:nvPicPr>
          <p:cNvPr id="30" name="Picture 29" descr="Graphical user interface, application&#10;&#10;Description automatically generated">
            <a:extLst>
              <a:ext uri="{FF2B5EF4-FFF2-40B4-BE49-F238E27FC236}">
                <a16:creationId xmlns:a16="http://schemas.microsoft.com/office/drawing/2014/main" id="{4067E3D3-4959-4162-AFA8-FF7FD9C43D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026" t="22706" r="24320" b="6078"/>
          <a:stretch/>
        </p:blipFill>
        <p:spPr bwMode="auto">
          <a:xfrm>
            <a:off x="409700" y="1077645"/>
            <a:ext cx="3987357" cy="3803967"/>
          </a:xfrm>
          <a:prstGeom prst="rect">
            <a:avLst/>
          </a:prstGeom>
          <a:ln>
            <a:noFill/>
          </a:ln>
          <a:extLst>
            <a:ext uri="{53640926-AAD7-44D8-BBD7-CCE9431645EC}">
              <a14:shadowObscured xmlns:a14="http://schemas.microsoft.com/office/drawing/2010/main"/>
            </a:ext>
          </a:extLst>
        </p:spPr>
      </p:pic>
      <p:pic>
        <p:nvPicPr>
          <p:cNvPr id="33" name="Picture 32" descr="Graphical user interface, application&#10;&#10;Description automatically generated">
            <a:extLst>
              <a:ext uri="{FF2B5EF4-FFF2-40B4-BE49-F238E27FC236}">
                <a16:creationId xmlns:a16="http://schemas.microsoft.com/office/drawing/2014/main" id="{C31F4B8E-8032-48EA-B3E8-4311ECAD59A9}"/>
              </a:ext>
            </a:extLst>
          </p:cNvPr>
          <p:cNvPicPr>
            <a:picLocks noChangeAspect="1"/>
          </p:cNvPicPr>
          <p:nvPr/>
        </p:nvPicPr>
        <p:blipFill rotWithShape="1">
          <a:blip r:embed="rId4">
            <a:extLst>
              <a:ext uri="{28A0092B-C50C-407E-A947-70E740481C1C}">
                <a14:useLocalDpi xmlns:a14="http://schemas.microsoft.com/office/drawing/2010/main" val="0"/>
              </a:ext>
            </a:extLst>
          </a:blip>
          <a:srcRect l="34423" t="71214" r="33183" b="1117"/>
          <a:stretch/>
        </p:blipFill>
        <p:spPr bwMode="auto">
          <a:xfrm>
            <a:off x="4475669" y="1257300"/>
            <a:ext cx="4492827" cy="23980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6239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Decision Tree with RFECV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645335" y="3807228"/>
            <a:ext cx="4572000" cy="646331"/>
          </a:xfrm>
          <a:prstGeom prst="rect">
            <a:avLst/>
          </a:prstGeom>
          <a:noFill/>
        </p:spPr>
        <p:txBody>
          <a:bodyPr wrap="square">
            <a:spAutoFit/>
          </a:bodyPr>
          <a:lstStyle/>
          <a:p>
            <a:pPr marR="379095" algn="ctr">
              <a:spcAft>
                <a:spcPts val="1000"/>
              </a:spcAft>
            </a:pPr>
            <a:r>
              <a:rPr lang="en-US" sz="1800" i="1" dirty="0">
                <a:solidFill>
                  <a:srgbClr val="1F497D"/>
                </a:solidFill>
                <a:effectLst/>
                <a:latin typeface="Times New Roman" panose="02020603050405020304" pitchFamily="18" charset="0"/>
                <a:ea typeface="Times New Roman" panose="02020603050405020304" pitchFamily="18" charset="0"/>
              </a:rPr>
              <a:t>Decision Tree model with RFECV on Balanced Binned Derived Dataset</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1" name="Picture 30" descr="Graphical user interface, application&#10;&#10;Description automatically generated">
            <a:extLst>
              <a:ext uri="{FF2B5EF4-FFF2-40B4-BE49-F238E27FC236}">
                <a16:creationId xmlns:a16="http://schemas.microsoft.com/office/drawing/2014/main" id="{610FE1E5-A57E-4C8A-8CFE-4B038ED896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51" t="21087" r="24700" b="7335"/>
          <a:stretch/>
        </p:blipFill>
        <p:spPr bwMode="auto">
          <a:xfrm>
            <a:off x="398047" y="998709"/>
            <a:ext cx="4060725" cy="3893937"/>
          </a:xfrm>
          <a:prstGeom prst="rect">
            <a:avLst/>
          </a:prstGeom>
          <a:ln>
            <a:noFill/>
          </a:ln>
          <a:extLst>
            <a:ext uri="{53640926-AAD7-44D8-BBD7-CCE9431645EC}">
              <a14:shadowObscured xmlns:a14="http://schemas.microsoft.com/office/drawing/2010/main"/>
            </a:ext>
          </a:extLst>
        </p:spPr>
      </p:pic>
      <p:pic>
        <p:nvPicPr>
          <p:cNvPr id="32" name="Picture 31" descr="Graphical user interface, chart, application&#10;&#10;Description automatically generated">
            <a:extLst>
              <a:ext uri="{FF2B5EF4-FFF2-40B4-BE49-F238E27FC236}">
                <a16:creationId xmlns:a16="http://schemas.microsoft.com/office/drawing/2014/main" id="{22594AB4-706A-4D19-808C-58B0C0B9299A}"/>
              </a:ext>
            </a:extLst>
          </p:cNvPr>
          <p:cNvPicPr>
            <a:picLocks noChangeAspect="1"/>
          </p:cNvPicPr>
          <p:nvPr/>
        </p:nvPicPr>
        <p:blipFill rotWithShape="1">
          <a:blip r:embed="rId4">
            <a:extLst>
              <a:ext uri="{28A0092B-C50C-407E-A947-70E740481C1C}">
                <a14:useLocalDpi xmlns:a14="http://schemas.microsoft.com/office/drawing/2010/main" val="0"/>
              </a:ext>
            </a:extLst>
          </a:blip>
          <a:srcRect l="34424" t="71177" r="33044" b="1548"/>
          <a:stretch/>
        </p:blipFill>
        <p:spPr bwMode="auto">
          <a:xfrm>
            <a:off x="4645334" y="1434030"/>
            <a:ext cx="4326045" cy="22668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2295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Decision Tree with RFECV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645335" y="3807228"/>
            <a:ext cx="4572000" cy="923330"/>
          </a:xfrm>
          <a:prstGeom prst="rect">
            <a:avLst/>
          </a:prstGeom>
          <a:noFill/>
        </p:spPr>
        <p:txBody>
          <a:bodyPr wrap="square">
            <a:spAutoFit/>
          </a:bodyPr>
          <a:lstStyle/>
          <a:p>
            <a:pPr marR="379095" algn="ctr">
              <a:spcAft>
                <a:spcPts val="1000"/>
              </a:spcAft>
            </a:pPr>
            <a:r>
              <a:rPr lang="en-US" sz="1800" i="1" dirty="0">
                <a:solidFill>
                  <a:srgbClr val="1F497D"/>
                </a:solidFill>
                <a:effectLst/>
                <a:latin typeface="Times New Roman" panose="02020603050405020304" pitchFamily="18" charset="0"/>
                <a:ea typeface="Times New Roman" panose="02020603050405020304" pitchFamily="18" charset="0"/>
              </a:rPr>
              <a:t>Decision Tree model with RFECV on </a:t>
            </a:r>
            <a:r>
              <a:rPr lang="en-US" sz="1800" i="1" dirty="0" err="1">
                <a:solidFill>
                  <a:srgbClr val="1F497D"/>
                </a:solidFill>
                <a:effectLst/>
                <a:latin typeface="Times New Roman" panose="02020603050405020304" pitchFamily="18" charset="0"/>
                <a:ea typeface="Times New Roman" panose="02020603050405020304" pitchFamily="18" charset="0"/>
              </a:rPr>
              <a:t>Stdscaled</a:t>
            </a:r>
            <a:r>
              <a:rPr lang="en-US" sz="1800" i="1" dirty="0">
                <a:solidFill>
                  <a:srgbClr val="1F497D"/>
                </a:solidFill>
                <a:effectLst/>
                <a:latin typeface="Times New Roman" panose="02020603050405020304" pitchFamily="18" charset="0"/>
                <a:ea typeface="Times New Roman" panose="02020603050405020304" pitchFamily="18" charset="0"/>
              </a:rPr>
              <a:t> Balanced Binned Derived Dataset</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 application&#10;&#10;Description automatically generated">
            <a:extLst>
              <a:ext uri="{FF2B5EF4-FFF2-40B4-BE49-F238E27FC236}">
                <a16:creationId xmlns:a16="http://schemas.microsoft.com/office/drawing/2014/main" id="{C5ECA3C8-64E4-4EA7-ADC9-A1B1F340B0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77" t="19811" r="24823" b="8593"/>
          <a:stretch/>
        </p:blipFill>
        <p:spPr bwMode="auto">
          <a:xfrm>
            <a:off x="419386" y="1086604"/>
            <a:ext cx="3933589" cy="3776979"/>
          </a:xfrm>
          <a:prstGeom prst="rect">
            <a:avLst/>
          </a:prstGeom>
          <a:ln>
            <a:noFill/>
          </a:ln>
          <a:extLst>
            <a:ext uri="{53640926-AAD7-44D8-BBD7-CCE9431645EC}">
              <a14:shadowObscured xmlns:a14="http://schemas.microsoft.com/office/drawing/2010/main"/>
            </a:ext>
          </a:extLst>
        </p:spPr>
      </p:pic>
      <p:pic>
        <p:nvPicPr>
          <p:cNvPr id="33" name="Picture 32" descr="Graphical user interface, chart, application&#10;&#10;Description automatically generated">
            <a:extLst>
              <a:ext uri="{FF2B5EF4-FFF2-40B4-BE49-F238E27FC236}">
                <a16:creationId xmlns:a16="http://schemas.microsoft.com/office/drawing/2014/main" id="{D3572B48-8BC4-403A-B261-B89C42D221F0}"/>
              </a:ext>
            </a:extLst>
          </p:cNvPr>
          <p:cNvPicPr>
            <a:picLocks noChangeAspect="1"/>
          </p:cNvPicPr>
          <p:nvPr/>
        </p:nvPicPr>
        <p:blipFill rotWithShape="1">
          <a:blip r:embed="rId4">
            <a:extLst>
              <a:ext uri="{28A0092B-C50C-407E-A947-70E740481C1C}">
                <a14:useLocalDpi xmlns:a14="http://schemas.microsoft.com/office/drawing/2010/main" val="0"/>
              </a:ext>
            </a:extLst>
          </a:blip>
          <a:srcRect l="34424" t="67364" r="32907" b="5233"/>
          <a:stretch/>
        </p:blipFill>
        <p:spPr bwMode="auto">
          <a:xfrm>
            <a:off x="4397057" y="1296803"/>
            <a:ext cx="4293760" cy="22509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2235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Decision Tree with RFECV</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645335" y="3807228"/>
            <a:ext cx="4572000" cy="923330"/>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Decision Tree model with RFECV on </a:t>
            </a:r>
            <a:r>
              <a:rPr lang="en-US" sz="1800" dirty="0" err="1">
                <a:effectLst/>
                <a:latin typeface="Times New Roman" panose="02020603050405020304" pitchFamily="18" charset="0"/>
                <a:ea typeface="Times New Roman" panose="02020603050405020304" pitchFamily="18" charset="0"/>
              </a:rPr>
              <a:t>Minmaxscaled</a:t>
            </a:r>
            <a:r>
              <a:rPr lang="en-US" sz="1800" dirty="0">
                <a:effectLst/>
                <a:latin typeface="Times New Roman" panose="02020603050405020304" pitchFamily="18" charset="0"/>
                <a:ea typeface="Times New Roman" panose="02020603050405020304" pitchFamily="18" charset="0"/>
              </a:rPr>
              <a:t> Balanced Binned Derived Dataset</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1" name="Picture 30" descr="Graphical user interface, application&#10;&#10;Description automatically generated">
            <a:extLst>
              <a:ext uri="{FF2B5EF4-FFF2-40B4-BE49-F238E27FC236}">
                <a16:creationId xmlns:a16="http://schemas.microsoft.com/office/drawing/2014/main" id="{E4669F31-C36E-4424-8CA6-01484EC3D1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71" t="18321" r="24763" b="9441"/>
          <a:stretch/>
        </p:blipFill>
        <p:spPr bwMode="auto">
          <a:xfrm>
            <a:off x="575285" y="1083433"/>
            <a:ext cx="3770153" cy="3647125"/>
          </a:xfrm>
          <a:prstGeom prst="rect">
            <a:avLst/>
          </a:prstGeom>
          <a:ln>
            <a:noFill/>
          </a:ln>
          <a:extLst>
            <a:ext uri="{53640926-AAD7-44D8-BBD7-CCE9431645EC}">
              <a14:shadowObscured xmlns:a14="http://schemas.microsoft.com/office/drawing/2010/main"/>
            </a:ext>
          </a:extLst>
        </p:spPr>
      </p:pic>
      <p:pic>
        <p:nvPicPr>
          <p:cNvPr id="32" name="Picture 31" descr="Graphical user interface, chart&#10;&#10;Description automatically generated">
            <a:extLst>
              <a:ext uri="{FF2B5EF4-FFF2-40B4-BE49-F238E27FC236}">
                <a16:creationId xmlns:a16="http://schemas.microsoft.com/office/drawing/2014/main" id="{884899E8-D1CA-4502-A103-F0041477432C}"/>
              </a:ext>
            </a:extLst>
          </p:cNvPr>
          <p:cNvPicPr>
            <a:picLocks noChangeAspect="1"/>
          </p:cNvPicPr>
          <p:nvPr/>
        </p:nvPicPr>
        <p:blipFill rotWithShape="1">
          <a:blip r:embed="rId4">
            <a:extLst>
              <a:ext uri="{28A0092B-C50C-407E-A947-70E740481C1C}">
                <a14:useLocalDpi xmlns:a14="http://schemas.microsoft.com/office/drawing/2010/main" val="0"/>
              </a:ext>
            </a:extLst>
          </a:blip>
          <a:srcRect l="34424" t="69022" r="32765" b="3059"/>
          <a:stretch/>
        </p:blipFill>
        <p:spPr bwMode="auto">
          <a:xfrm>
            <a:off x="4507826" y="1336272"/>
            <a:ext cx="4271692" cy="22712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8511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3" name="Rectangle 22">
            <a:extLst>
              <a:ext uri="{FF2B5EF4-FFF2-40B4-BE49-F238E27FC236}">
                <a16:creationId xmlns:a16="http://schemas.microsoft.com/office/drawing/2014/main" id="{4A2960D4-E103-464B-8F45-A28B0462EA44}"/>
              </a:ext>
            </a:extLst>
          </p:cNvPr>
          <p:cNvSpPr/>
          <p:nvPr/>
        </p:nvSpPr>
        <p:spPr>
          <a:xfrm>
            <a:off x="258452" y="1135766"/>
            <a:ext cx="8683717" cy="1046440"/>
          </a:xfrm>
          <a:prstGeom prst="rect">
            <a:avLst/>
          </a:prstGeom>
        </p:spPr>
        <p:txBody>
          <a:bodyPr wrap="square">
            <a:spAutoFit/>
          </a:bodyPr>
          <a:lstStyle/>
          <a:p>
            <a:pPr marL="285750" lvl="0" indent="-285750" defTabSz="457200">
              <a:buClr>
                <a:prstClr val="black">
                  <a:lumMod val="50000"/>
                  <a:lumOff val="50000"/>
                </a:prstClr>
              </a:buClr>
              <a:buFont typeface="Arial" panose="020B0604020202020204" pitchFamily="34" charset="0"/>
              <a:buChar char="•"/>
              <a:defRPr/>
            </a:pPr>
            <a:r>
              <a:rPr lang="en-US" altLang="zh-TW" sz="1400" dirty="0">
                <a:solidFill>
                  <a:srgbClr val="626469"/>
                </a:solidFill>
                <a:cs typeface="Arial"/>
              </a:rPr>
              <a:t>Given data set “</a:t>
            </a:r>
            <a:r>
              <a:rPr lang="sv-SE" altLang="zh-TW" sz="1400" dirty="0">
                <a:solidFill>
                  <a:srgbClr val="626469"/>
                </a:solidFill>
                <a:cs typeface="Arial"/>
              </a:rPr>
              <a:t>train.csv” has 19104 </a:t>
            </a:r>
            <a:r>
              <a:rPr lang="sv-SE" altLang="zh-TW" sz="1400" dirty="0" err="1">
                <a:solidFill>
                  <a:srgbClr val="626469"/>
                </a:solidFill>
                <a:cs typeface="Arial"/>
              </a:rPr>
              <a:t>records</a:t>
            </a:r>
            <a:endParaRPr lang="sv-SE" altLang="zh-TW" sz="1400" dirty="0">
              <a:solidFill>
                <a:srgbClr val="626469"/>
              </a:solidFill>
              <a:cs typeface="Arial"/>
            </a:endParaRPr>
          </a:p>
          <a:p>
            <a:pPr marL="285750" indent="-285750" defTabSz="457200">
              <a:buClr>
                <a:prstClr val="black">
                  <a:lumMod val="50000"/>
                  <a:lumOff val="50000"/>
                </a:prstClr>
              </a:buClr>
              <a:buFont typeface="Arial" panose="020B0604020202020204" pitchFamily="34" charset="0"/>
              <a:buChar char="•"/>
              <a:defRPr/>
            </a:pPr>
            <a:endParaRPr lang="en-IN" altLang="zh-TW" sz="1200" dirty="0">
              <a:solidFill>
                <a:srgbClr val="626469"/>
              </a:solidFill>
              <a:cs typeface="Arial"/>
            </a:endParaRPr>
          </a:p>
          <a:p>
            <a:pPr marL="285750" indent="-285750" defTabSz="457200">
              <a:buClr>
                <a:prstClr val="black">
                  <a:lumMod val="50000"/>
                  <a:lumOff val="50000"/>
                </a:prstClr>
              </a:buClr>
              <a:buFont typeface="Arial" panose="020B0604020202020204" pitchFamily="34" charset="0"/>
              <a:buChar char="•"/>
              <a:defRPr/>
            </a:pPr>
            <a:endParaRPr lang="en-IN" altLang="zh-TW" sz="1200" dirty="0">
              <a:solidFill>
                <a:srgbClr val="626469"/>
              </a:solidFill>
              <a:cs typeface="Arial"/>
            </a:endParaRPr>
          </a:p>
          <a:p>
            <a:pPr marL="285750" lvl="0" indent="-285750" defTabSz="457200">
              <a:buClr>
                <a:prstClr val="black">
                  <a:lumMod val="50000"/>
                  <a:lumOff val="50000"/>
                </a:prstClr>
              </a:buClr>
              <a:buFont typeface="Arial" panose="020B0604020202020204" pitchFamily="34" charset="0"/>
              <a:buChar char="•"/>
              <a:defRPr/>
            </a:pPr>
            <a:endParaRPr lang="sv-SE" altLang="zh-TW" sz="1200" dirty="0">
              <a:solidFill>
                <a:srgbClr val="626469"/>
              </a:solidFill>
              <a:cs typeface="Arial"/>
            </a:endParaRPr>
          </a:p>
          <a:p>
            <a:pPr lvl="0" defTabSz="457200">
              <a:buClr>
                <a:prstClr val="black">
                  <a:lumMod val="50000"/>
                  <a:lumOff val="50000"/>
                </a:prstClr>
              </a:buClr>
              <a:defRPr/>
            </a:pPr>
            <a:endParaRPr lang="sv-SE" altLang="zh-TW" sz="1200" dirty="0">
              <a:solidFill>
                <a:srgbClr val="626469"/>
              </a:solidFill>
              <a:cs typeface="Arial"/>
            </a:endParaRPr>
          </a:p>
        </p:txBody>
      </p:sp>
      <p:sp>
        <p:nvSpPr>
          <p:cNvPr id="28" name="Rounded Rectangle 52">
            <a:extLst>
              <a:ext uri="{FF2B5EF4-FFF2-40B4-BE49-F238E27FC236}">
                <a16:creationId xmlns:a16="http://schemas.microsoft.com/office/drawing/2014/main" id="{C971FDC6-2767-304E-93D2-D71F67A89FC6}"/>
              </a:ext>
            </a:extLst>
          </p:cNvPr>
          <p:cNvSpPr/>
          <p:nvPr/>
        </p:nvSpPr>
        <p:spPr>
          <a:xfrm>
            <a:off x="196649" y="677221"/>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About the Dataset</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9" name="Picture 28" descr="Table&#10;&#10;Description automatically generated">
            <a:extLst>
              <a:ext uri="{FF2B5EF4-FFF2-40B4-BE49-F238E27FC236}">
                <a16:creationId xmlns:a16="http://schemas.microsoft.com/office/drawing/2014/main" id="{947DA432-CB88-8045-A891-5F54D5ABB5A9}"/>
              </a:ext>
            </a:extLst>
          </p:cNvPr>
          <p:cNvPicPr>
            <a:picLocks noChangeAspect="1"/>
          </p:cNvPicPr>
          <p:nvPr/>
        </p:nvPicPr>
        <p:blipFill>
          <a:blip r:embed="rId3"/>
          <a:stretch>
            <a:fillRect/>
          </a:stretch>
        </p:blipFill>
        <p:spPr>
          <a:xfrm>
            <a:off x="196649" y="1549037"/>
            <a:ext cx="6996762" cy="2201538"/>
          </a:xfrm>
          <a:prstGeom prst="rect">
            <a:avLst/>
          </a:prstGeom>
        </p:spPr>
      </p:pic>
      <p:sp>
        <p:nvSpPr>
          <p:cNvPr id="32" name="Rectangle 31">
            <a:extLst>
              <a:ext uri="{FF2B5EF4-FFF2-40B4-BE49-F238E27FC236}">
                <a16:creationId xmlns:a16="http://schemas.microsoft.com/office/drawing/2014/main" id="{471C5B2E-86D3-0740-97ED-0D3D53505E99}"/>
              </a:ext>
            </a:extLst>
          </p:cNvPr>
          <p:cNvSpPr/>
          <p:nvPr/>
        </p:nvSpPr>
        <p:spPr>
          <a:xfrm>
            <a:off x="7066317" y="2441588"/>
            <a:ext cx="1932903" cy="307777"/>
          </a:xfrm>
          <a:prstGeom prst="rect">
            <a:avLst/>
          </a:prstGeom>
        </p:spPr>
        <p:txBody>
          <a:bodyPr wrap="square">
            <a:spAutoFit/>
          </a:bodyPr>
          <a:lstStyle/>
          <a:p>
            <a:pPr lvl="0" defTabSz="457200">
              <a:buClr>
                <a:prstClr val="black">
                  <a:lumMod val="50000"/>
                  <a:lumOff val="50000"/>
                </a:prstClr>
              </a:buClr>
              <a:defRPr/>
            </a:pPr>
            <a:r>
              <a:rPr lang="en-IN" altLang="zh-TW" sz="1400" dirty="0">
                <a:solidFill>
                  <a:srgbClr val="626469"/>
                </a:solidFill>
                <a:cs typeface="Arial"/>
              </a:rPr>
              <a:t>Max age: 58, Min :21</a:t>
            </a:r>
          </a:p>
        </p:txBody>
      </p:sp>
      <p:pic>
        <p:nvPicPr>
          <p:cNvPr id="33" name="Picture 32">
            <a:extLst>
              <a:ext uri="{FF2B5EF4-FFF2-40B4-BE49-F238E27FC236}">
                <a16:creationId xmlns:a16="http://schemas.microsoft.com/office/drawing/2014/main" id="{366616C7-473D-7E4C-9D9E-9E06223A2C22}"/>
              </a:ext>
            </a:extLst>
          </p:cNvPr>
          <p:cNvPicPr>
            <a:picLocks noChangeAspect="1"/>
          </p:cNvPicPr>
          <p:nvPr/>
        </p:nvPicPr>
        <p:blipFill>
          <a:blip r:embed="rId4"/>
          <a:stretch>
            <a:fillRect/>
          </a:stretch>
        </p:blipFill>
        <p:spPr>
          <a:xfrm>
            <a:off x="6127038" y="3811402"/>
            <a:ext cx="2652480" cy="827863"/>
          </a:xfrm>
          <a:prstGeom prst="rect">
            <a:avLst/>
          </a:prstGeom>
        </p:spPr>
      </p:pic>
      <p:sp>
        <p:nvSpPr>
          <p:cNvPr id="25" name="Arrow: Right 24">
            <a:extLst>
              <a:ext uri="{FF2B5EF4-FFF2-40B4-BE49-F238E27FC236}">
                <a16:creationId xmlns:a16="http://schemas.microsoft.com/office/drawing/2014/main" id="{A76D5427-158A-4781-A322-EDBDD5EA27F1}"/>
              </a:ext>
            </a:extLst>
          </p:cNvPr>
          <p:cNvSpPr/>
          <p:nvPr/>
        </p:nvSpPr>
        <p:spPr>
          <a:xfrm>
            <a:off x="6592790" y="2583181"/>
            <a:ext cx="371890"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897CCEBF-06EE-4055-A657-6495B2183998}"/>
              </a:ext>
            </a:extLst>
          </p:cNvPr>
          <p:cNvSpPr/>
          <p:nvPr/>
        </p:nvSpPr>
        <p:spPr>
          <a:xfrm>
            <a:off x="258452" y="3773781"/>
            <a:ext cx="5650569" cy="1384995"/>
          </a:xfrm>
          <a:prstGeom prst="rect">
            <a:avLst/>
          </a:prstGeom>
        </p:spPr>
        <p:txBody>
          <a:bodyPr wrap="square">
            <a:spAutoFit/>
          </a:bodyPr>
          <a:lstStyle/>
          <a:p>
            <a:pPr marL="285750" lvl="0" indent="-285750" defTabSz="457200">
              <a:buClr>
                <a:prstClr val="black">
                  <a:lumMod val="50000"/>
                  <a:lumOff val="50000"/>
                </a:prstClr>
              </a:buClr>
              <a:buFont typeface="Arial" panose="020B0604020202020204" pitchFamily="34" charset="0"/>
              <a:buChar char="•"/>
              <a:defRPr/>
            </a:pPr>
            <a:r>
              <a:rPr lang="sv-SE" altLang="zh-TW" sz="1400" dirty="0" err="1">
                <a:solidFill>
                  <a:srgbClr val="626469"/>
                </a:solidFill>
                <a:cs typeface="Arial"/>
              </a:rPr>
              <a:t>Out</a:t>
            </a:r>
            <a:r>
              <a:rPr lang="sv-SE" altLang="zh-TW" sz="1400" dirty="0">
                <a:solidFill>
                  <a:srgbClr val="626469"/>
                </a:solidFill>
                <a:cs typeface="Arial"/>
              </a:rPr>
              <a:t> </a:t>
            </a:r>
            <a:r>
              <a:rPr lang="sv-SE" altLang="zh-TW" sz="1400" dirty="0" err="1">
                <a:solidFill>
                  <a:srgbClr val="626469"/>
                </a:solidFill>
                <a:cs typeface="Arial"/>
              </a:rPr>
              <a:t>of</a:t>
            </a:r>
            <a:r>
              <a:rPr lang="sv-SE" altLang="zh-TW" sz="1400" dirty="0">
                <a:solidFill>
                  <a:srgbClr val="626469"/>
                </a:solidFill>
                <a:cs typeface="Arial"/>
              </a:rPr>
              <a:t> the 19104 </a:t>
            </a:r>
            <a:r>
              <a:rPr lang="sv-SE" altLang="zh-TW" sz="1400" dirty="0" err="1">
                <a:solidFill>
                  <a:srgbClr val="626469"/>
                </a:solidFill>
                <a:cs typeface="Arial"/>
              </a:rPr>
              <a:t>records</a:t>
            </a:r>
            <a:r>
              <a:rPr lang="sv-SE" altLang="zh-TW" sz="1400" dirty="0">
                <a:solidFill>
                  <a:srgbClr val="626469"/>
                </a:solidFill>
                <a:cs typeface="Arial"/>
              </a:rPr>
              <a:t> the data has 16733 </a:t>
            </a:r>
            <a:r>
              <a:rPr lang="sv-SE" altLang="zh-TW" sz="1400" dirty="0" err="1">
                <a:solidFill>
                  <a:srgbClr val="626469"/>
                </a:solidFill>
                <a:cs typeface="Arial"/>
              </a:rPr>
              <a:t>duplicate</a:t>
            </a:r>
            <a:r>
              <a:rPr lang="sv-SE" altLang="zh-TW" sz="1400" dirty="0">
                <a:solidFill>
                  <a:srgbClr val="626469"/>
                </a:solidFill>
                <a:cs typeface="Arial"/>
              </a:rPr>
              <a:t> </a:t>
            </a:r>
            <a:r>
              <a:rPr lang="sv-SE" altLang="zh-TW" sz="1400" dirty="0" err="1">
                <a:solidFill>
                  <a:srgbClr val="626469"/>
                </a:solidFill>
                <a:cs typeface="Arial"/>
              </a:rPr>
              <a:t>entries</a:t>
            </a:r>
            <a:r>
              <a:rPr lang="sv-SE" altLang="zh-TW" sz="1400" dirty="0">
                <a:solidFill>
                  <a:srgbClr val="626469"/>
                </a:solidFill>
                <a:cs typeface="Arial"/>
              </a:rPr>
              <a:t> when filtered with EMP_ID</a:t>
            </a:r>
            <a:r>
              <a:rPr lang="en-US" altLang="zh-TW" sz="1400" dirty="0">
                <a:solidFill>
                  <a:srgbClr val="626469"/>
                </a:solidFill>
                <a:cs typeface="Arial"/>
              </a:rPr>
              <a:t> </a:t>
            </a:r>
          </a:p>
          <a:p>
            <a:pPr marL="285750" lvl="0" indent="-285750" defTabSz="457200">
              <a:buClr>
                <a:prstClr val="black">
                  <a:lumMod val="50000"/>
                  <a:lumOff val="50000"/>
                </a:prstClr>
              </a:buClr>
              <a:buFont typeface="Arial" panose="020B0604020202020204" pitchFamily="34" charset="0"/>
              <a:buChar char="•"/>
              <a:defRPr/>
            </a:pPr>
            <a:r>
              <a:rPr lang="en-US" altLang="zh-TW" sz="1400" dirty="0">
                <a:solidFill>
                  <a:srgbClr val="626469"/>
                </a:solidFill>
                <a:cs typeface="Arial"/>
              </a:rPr>
              <a:t>After filtering by employee ID we have data of 2371 Employees for analysis</a:t>
            </a:r>
          </a:p>
          <a:p>
            <a:pPr marL="285750" lvl="0" indent="-285750" defTabSz="457200">
              <a:buClr>
                <a:prstClr val="black">
                  <a:lumMod val="50000"/>
                  <a:lumOff val="50000"/>
                </a:prstClr>
              </a:buClr>
              <a:buFont typeface="Arial" panose="020B0604020202020204" pitchFamily="34" charset="0"/>
              <a:buChar char="•"/>
              <a:defRPr/>
            </a:pPr>
            <a:r>
              <a:rPr lang="en-US" altLang="zh-TW" sz="1400" dirty="0">
                <a:solidFill>
                  <a:srgbClr val="626469"/>
                </a:solidFill>
                <a:cs typeface="Arial"/>
                <a:hlinkClick r:id="rId5"/>
              </a:rPr>
              <a:t>file:///Users/nimanshamalik/Documents/WILP_AIML/C7_CapstoneProject/rpt.html</a:t>
            </a:r>
            <a:endParaRPr lang="en-US" altLang="zh-TW" sz="1400" dirty="0">
              <a:solidFill>
                <a:srgbClr val="626469"/>
              </a:solidFill>
              <a:cs typeface="Arial"/>
            </a:endParaRPr>
          </a:p>
        </p:txBody>
      </p:sp>
      <p:sp>
        <p:nvSpPr>
          <p:cNvPr id="31" name="Arrow: Right 30">
            <a:extLst>
              <a:ext uri="{FF2B5EF4-FFF2-40B4-BE49-F238E27FC236}">
                <a16:creationId xmlns:a16="http://schemas.microsoft.com/office/drawing/2014/main" id="{14CA0FFC-C1CF-48F2-9E5D-16A83F4DAD99}"/>
              </a:ext>
            </a:extLst>
          </p:cNvPr>
          <p:cNvSpPr/>
          <p:nvPr/>
        </p:nvSpPr>
        <p:spPr>
          <a:xfrm>
            <a:off x="6592790" y="2792510"/>
            <a:ext cx="371890"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41B2EDE0-8F60-42D3-8A1D-3C477372E3F0}"/>
              </a:ext>
            </a:extLst>
          </p:cNvPr>
          <p:cNvSpPr/>
          <p:nvPr/>
        </p:nvSpPr>
        <p:spPr>
          <a:xfrm>
            <a:off x="7066316" y="2684340"/>
            <a:ext cx="1932903" cy="307777"/>
          </a:xfrm>
          <a:prstGeom prst="rect">
            <a:avLst/>
          </a:prstGeom>
        </p:spPr>
        <p:txBody>
          <a:bodyPr wrap="square">
            <a:spAutoFit/>
          </a:bodyPr>
          <a:lstStyle/>
          <a:p>
            <a:pPr lvl="0" defTabSz="457200">
              <a:buClr>
                <a:prstClr val="black">
                  <a:lumMod val="50000"/>
                  <a:lumOff val="50000"/>
                </a:prstClr>
              </a:buClr>
              <a:defRPr/>
            </a:pPr>
            <a:r>
              <a:rPr lang="en-IN" altLang="zh-TW" sz="1400" dirty="0">
                <a:solidFill>
                  <a:srgbClr val="626469"/>
                </a:solidFill>
                <a:cs typeface="Arial"/>
              </a:rPr>
              <a:t>Huge std deviation</a:t>
            </a:r>
          </a:p>
        </p:txBody>
      </p:sp>
      <p:sp>
        <p:nvSpPr>
          <p:cNvPr id="35" name="Rectangle 34">
            <a:extLst>
              <a:ext uri="{FF2B5EF4-FFF2-40B4-BE49-F238E27FC236}">
                <a16:creationId xmlns:a16="http://schemas.microsoft.com/office/drawing/2014/main" id="{1D9600B2-ACF7-43CC-9A2C-7B2C6962671C}"/>
              </a:ext>
            </a:extLst>
          </p:cNvPr>
          <p:cNvSpPr/>
          <p:nvPr/>
        </p:nvSpPr>
        <p:spPr>
          <a:xfrm>
            <a:off x="7066317" y="2963092"/>
            <a:ext cx="1932903" cy="307777"/>
          </a:xfrm>
          <a:prstGeom prst="rect">
            <a:avLst/>
          </a:prstGeom>
        </p:spPr>
        <p:txBody>
          <a:bodyPr wrap="square">
            <a:spAutoFit/>
          </a:bodyPr>
          <a:lstStyle/>
          <a:p>
            <a:pPr lvl="0" defTabSz="457200">
              <a:buClr>
                <a:prstClr val="black">
                  <a:lumMod val="50000"/>
                  <a:lumOff val="50000"/>
                </a:prstClr>
              </a:buClr>
              <a:defRPr/>
            </a:pPr>
            <a:r>
              <a:rPr lang="en-IN" altLang="zh-TW" sz="1400" dirty="0">
                <a:solidFill>
                  <a:srgbClr val="626469"/>
                </a:solidFill>
                <a:cs typeface="Arial"/>
              </a:rPr>
              <a:t>Max : 5, Min :1</a:t>
            </a:r>
          </a:p>
        </p:txBody>
      </p:sp>
      <p:sp>
        <p:nvSpPr>
          <p:cNvPr id="36" name="Arrow: Right 35">
            <a:extLst>
              <a:ext uri="{FF2B5EF4-FFF2-40B4-BE49-F238E27FC236}">
                <a16:creationId xmlns:a16="http://schemas.microsoft.com/office/drawing/2014/main" id="{37867BB9-72C8-41DB-B3A4-B4458DE447EC}"/>
              </a:ext>
            </a:extLst>
          </p:cNvPr>
          <p:cNvSpPr/>
          <p:nvPr/>
        </p:nvSpPr>
        <p:spPr>
          <a:xfrm>
            <a:off x="6666467" y="3089960"/>
            <a:ext cx="298213"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6" name="Right Brace 25">
            <a:extLst>
              <a:ext uri="{FF2B5EF4-FFF2-40B4-BE49-F238E27FC236}">
                <a16:creationId xmlns:a16="http://schemas.microsoft.com/office/drawing/2014/main" id="{C0C67C50-1DE0-4AF9-8451-354296AB181F}"/>
              </a:ext>
            </a:extLst>
          </p:cNvPr>
          <p:cNvSpPr/>
          <p:nvPr/>
        </p:nvSpPr>
        <p:spPr>
          <a:xfrm>
            <a:off x="6592789" y="2974705"/>
            <a:ext cx="45719" cy="27679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37" name="Arrow: Right 36">
            <a:extLst>
              <a:ext uri="{FF2B5EF4-FFF2-40B4-BE49-F238E27FC236}">
                <a16:creationId xmlns:a16="http://schemas.microsoft.com/office/drawing/2014/main" id="{0F020A66-E9AC-4DC2-8F35-A00508136CFF}"/>
              </a:ext>
            </a:extLst>
          </p:cNvPr>
          <p:cNvSpPr/>
          <p:nvPr/>
        </p:nvSpPr>
        <p:spPr>
          <a:xfrm>
            <a:off x="6666467" y="3349343"/>
            <a:ext cx="371890"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F2DB61D2-A94B-4164-B3B2-C20CF4CA2343}"/>
              </a:ext>
            </a:extLst>
          </p:cNvPr>
          <p:cNvSpPr/>
          <p:nvPr/>
        </p:nvSpPr>
        <p:spPr>
          <a:xfrm>
            <a:off x="7139993" y="3241173"/>
            <a:ext cx="1932903" cy="307777"/>
          </a:xfrm>
          <a:prstGeom prst="rect">
            <a:avLst/>
          </a:prstGeom>
        </p:spPr>
        <p:txBody>
          <a:bodyPr wrap="square">
            <a:spAutoFit/>
          </a:bodyPr>
          <a:lstStyle/>
          <a:p>
            <a:pPr lvl="0" defTabSz="457200">
              <a:buClr>
                <a:prstClr val="black">
                  <a:lumMod val="50000"/>
                  <a:lumOff val="50000"/>
                </a:prstClr>
              </a:buClr>
              <a:defRPr/>
            </a:pPr>
            <a:r>
              <a:rPr lang="en-IN" altLang="zh-TW" sz="1400" dirty="0">
                <a:solidFill>
                  <a:srgbClr val="626469"/>
                </a:solidFill>
                <a:cs typeface="Arial"/>
              </a:rPr>
              <a:t>Huge std deviation</a:t>
            </a:r>
          </a:p>
        </p:txBody>
      </p:sp>
      <p:sp>
        <p:nvSpPr>
          <p:cNvPr id="39" name="Rectangle 38">
            <a:extLst>
              <a:ext uri="{FF2B5EF4-FFF2-40B4-BE49-F238E27FC236}">
                <a16:creationId xmlns:a16="http://schemas.microsoft.com/office/drawing/2014/main" id="{05CF2CA6-EF01-4D6F-B0F2-2D253A1C783A}"/>
              </a:ext>
            </a:extLst>
          </p:cNvPr>
          <p:cNvSpPr/>
          <p:nvPr/>
        </p:nvSpPr>
        <p:spPr>
          <a:xfrm>
            <a:off x="7038358" y="3454837"/>
            <a:ext cx="1932903" cy="307777"/>
          </a:xfrm>
          <a:prstGeom prst="rect">
            <a:avLst/>
          </a:prstGeom>
        </p:spPr>
        <p:txBody>
          <a:bodyPr wrap="square">
            <a:spAutoFit/>
          </a:bodyPr>
          <a:lstStyle/>
          <a:p>
            <a:pPr lvl="0" defTabSz="457200">
              <a:buClr>
                <a:prstClr val="black">
                  <a:lumMod val="50000"/>
                  <a:lumOff val="50000"/>
                </a:prstClr>
              </a:buClr>
              <a:defRPr/>
            </a:pPr>
            <a:r>
              <a:rPr lang="en-IN" altLang="zh-TW" sz="1400" dirty="0">
                <a:solidFill>
                  <a:srgbClr val="626469"/>
                </a:solidFill>
                <a:cs typeface="Arial"/>
              </a:rPr>
              <a:t>Max : 4, Min :1</a:t>
            </a:r>
          </a:p>
        </p:txBody>
      </p:sp>
      <p:sp>
        <p:nvSpPr>
          <p:cNvPr id="40" name="Arrow: Right 39">
            <a:extLst>
              <a:ext uri="{FF2B5EF4-FFF2-40B4-BE49-F238E27FC236}">
                <a16:creationId xmlns:a16="http://schemas.microsoft.com/office/drawing/2014/main" id="{10253909-06C0-4F7A-8238-9839B19CD9B9}"/>
              </a:ext>
            </a:extLst>
          </p:cNvPr>
          <p:cNvSpPr/>
          <p:nvPr/>
        </p:nvSpPr>
        <p:spPr>
          <a:xfrm>
            <a:off x="6638508" y="3581705"/>
            <a:ext cx="298213"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41" name="Picture 40">
            <a:extLst>
              <a:ext uri="{FF2B5EF4-FFF2-40B4-BE49-F238E27FC236}">
                <a16:creationId xmlns:a16="http://schemas.microsoft.com/office/drawing/2014/main" id="{79DC6D0A-6664-AC42-976D-C0A672A552CC}"/>
              </a:ext>
            </a:extLst>
          </p:cNvPr>
          <p:cNvPicPr>
            <a:picLocks noChangeAspect="1"/>
          </p:cNvPicPr>
          <p:nvPr/>
        </p:nvPicPr>
        <p:blipFill>
          <a:blip r:embed="rId6"/>
          <a:stretch>
            <a:fillRect/>
          </a:stretch>
        </p:blipFill>
        <p:spPr>
          <a:xfrm>
            <a:off x="7066316" y="992042"/>
            <a:ext cx="1543705" cy="576643"/>
          </a:xfrm>
          <a:prstGeom prst="rect">
            <a:avLst/>
          </a:prstGeom>
        </p:spPr>
      </p:pic>
    </p:spTree>
    <p:extLst>
      <p:ext uri="{BB962C8B-B14F-4D97-AF65-F5344CB8AC3E}">
        <p14:creationId xmlns:p14="http://schemas.microsoft.com/office/powerpoint/2010/main" val="324459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2" grpId="0"/>
      <p:bldP spid="25" grpId="0" animBg="1"/>
      <p:bldP spid="30" grpId="0"/>
      <p:bldP spid="31" grpId="0" animBg="1"/>
      <p:bldP spid="34" grpId="0"/>
      <p:bldP spid="35" grpId="0"/>
      <p:bldP spid="36" grpId="0" animBg="1"/>
      <p:bldP spid="26" grpId="0" animBg="1"/>
      <p:bldP spid="37" grpId="0" animBg="1"/>
      <p:bldP spid="38" grpId="0"/>
      <p:bldP spid="39" grpId="0"/>
      <p:bldP spid="4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mn-ea"/>
                <a:cs typeface="+mn-cs"/>
              </a:rPr>
              <a:t>KNeighbors</a:t>
            </a:r>
            <a:r>
              <a:rPr kumimoji="0" lang="en-US" sz="1800" b="0" i="0" u="none" strike="noStrike" kern="1200" cap="none" spc="0" normalizeH="0" baseline="0" noProof="0" dirty="0">
                <a:ln>
                  <a:noFill/>
                </a:ln>
                <a:solidFill>
                  <a:prstClr val="white"/>
                </a:solidFill>
                <a:effectLst/>
                <a:uLnTx/>
                <a:uFillTx/>
                <a:latin typeface="Arial"/>
                <a:ea typeface="+mn-ea"/>
                <a:cs typeface="+mn-cs"/>
              </a:rPr>
              <a:t> Classifier</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err="1">
                <a:effectLst/>
                <a:latin typeface="Times New Roman" panose="02020603050405020304" pitchFamily="18" charset="0"/>
                <a:ea typeface="Times New Roman" panose="02020603050405020304" pitchFamily="18" charset="0"/>
              </a:rPr>
              <a:t>KNeighborsClassifier</a:t>
            </a:r>
            <a:r>
              <a:rPr lang="en-US" sz="1800" dirty="0">
                <a:effectLst/>
                <a:latin typeface="Times New Roman" panose="02020603050405020304" pitchFamily="18" charset="0"/>
                <a:ea typeface="Times New Roman" panose="02020603050405020304" pitchFamily="18" charset="0"/>
              </a:rPr>
              <a:t> model on Balanced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3" name="Picture 32" descr="Graphical user interface, chart&#10;&#10;Description automatically generated">
            <a:extLst>
              <a:ext uri="{FF2B5EF4-FFF2-40B4-BE49-F238E27FC236}">
                <a16:creationId xmlns:a16="http://schemas.microsoft.com/office/drawing/2014/main" id="{6F44AC26-D063-4A97-B19B-77B4438C53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882" t="39465" r="31014" b="16728"/>
          <a:stretch/>
        </p:blipFill>
        <p:spPr bwMode="auto">
          <a:xfrm>
            <a:off x="528326" y="2234933"/>
            <a:ext cx="3529857" cy="2753092"/>
          </a:xfrm>
          <a:prstGeom prst="rect">
            <a:avLst/>
          </a:prstGeom>
          <a:ln>
            <a:noFill/>
          </a:ln>
          <a:extLst>
            <a:ext uri="{53640926-AAD7-44D8-BBD7-CCE9431645EC}">
              <a14:shadowObscured xmlns:a14="http://schemas.microsoft.com/office/drawing/2010/main"/>
            </a:ext>
          </a:extLst>
        </p:spPr>
      </p:pic>
      <p:pic>
        <p:nvPicPr>
          <p:cNvPr id="34" name="Picture 33" descr="Graphical user interface, application&#10;&#10;Description automatically generated">
            <a:extLst>
              <a:ext uri="{FF2B5EF4-FFF2-40B4-BE49-F238E27FC236}">
                <a16:creationId xmlns:a16="http://schemas.microsoft.com/office/drawing/2014/main" id="{F9D248A1-ECFF-412B-BD34-E485A861C3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288" t="43368" r="32638" b="13040"/>
          <a:stretch/>
        </p:blipFill>
        <p:spPr bwMode="auto">
          <a:xfrm>
            <a:off x="4874382" y="1077645"/>
            <a:ext cx="3239770" cy="2668905"/>
          </a:xfrm>
          <a:prstGeom prst="rect">
            <a:avLst/>
          </a:prstGeom>
          <a:ln>
            <a:noFill/>
          </a:ln>
          <a:extLst>
            <a:ext uri="{53640926-AAD7-44D8-BBD7-CCE9431645EC}">
              <a14:shadowObscured xmlns:a14="http://schemas.microsoft.com/office/drawing/2010/main"/>
            </a:ext>
          </a:extLst>
        </p:spPr>
      </p:pic>
      <p:pic>
        <p:nvPicPr>
          <p:cNvPr id="36" name="Picture 35" descr="Graphical user interface, application&#10;&#10;Description automatically generated">
            <a:extLst>
              <a:ext uri="{FF2B5EF4-FFF2-40B4-BE49-F238E27FC236}">
                <a16:creationId xmlns:a16="http://schemas.microsoft.com/office/drawing/2014/main" id="{D091018C-DDD8-4231-9AA2-C35B270F28B7}"/>
              </a:ext>
            </a:extLst>
          </p:cNvPr>
          <p:cNvPicPr>
            <a:picLocks noChangeAspect="1"/>
          </p:cNvPicPr>
          <p:nvPr/>
        </p:nvPicPr>
        <p:blipFill rotWithShape="1">
          <a:blip r:embed="rId5">
            <a:extLst>
              <a:ext uri="{28A0092B-C50C-407E-A947-70E740481C1C}">
                <a14:useLocalDpi xmlns:a14="http://schemas.microsoft.com/office/drawing/2010/main" val="0"/>
              </a:ext>
            </a:extLst>
          </a:blip>
          <a:srcRect l="33746" t="38825" r="49175" b="47739"/>
          <a:stretch/>
        </p:blipFill>
        <p:spPr bwMode="auto">
          <a:xfrm>
            <a:off x="691439" y="1031442"/>
            <a:ext cx="3239769" cy="11144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4709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mn-ea"/>
                <a:cs typeface="+mn-cs"/>
              </a:rPr>
              <a:t>KNeighbors</a:t>
            </a:r>
            <a:r>
              <a:rPr kumimoji="0" lang="en-US" sz="1800" b="0" i="0" u="none" strike="noStrike" kern="1200" cap="none" spc="0" normalizeH="0" baseline="0" noProof="0" dirty="0">
                <a:ln>
                  <a:noFill/>
                </a:ln>
                <a:solidFill>
                  <a:prstClr val="white"/>
                </a:solidFill>
                <a:effectLst/>
                <a:uLnTx/>
                <a:uFillTx/>
                <a:latin typeface="Arial"/>
                <a:ea typeface="+mn-ea"/>
                <a:cs typeface="+mn-cs"/>
              </a:rPr>
              <a:t> Classifier</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err="1">
                <a:effectLst/>
                <a:latin typeface="Times New Roman" panose="02020603050405020304" pitchFamily="18" charset="0"/>
                <a:ea typeface="Times New Roman" panose="02020603050405020304" pitchFamily="18" charset="0"/>
              </a:rPr>
              <a:t>KNeighborsClassifier</a:t>
            </a:r>
            <a:r>
              <a:rPr lang="en-US" sz="1800" dirty="0">
                <a:effectLst/>
                <a:latin typeface="Times New Roman" panose="02020603050405020304" pitchFamily="18" charset="0"/>
                <a:ea typeface="Times New Roman" panose="02020603050405020304" pitchFamily="18" charset="0"/>
              </a:rPr>
              <a:t> model on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 application&#10;&#10;Description automatically generated">
            <a:extLst>
              <a:ext uri="{FF2B5EF4-FFF2-40B4-BE49-F238E27FC236}">
                <a16:creationId xmlns:a16="http://schemas.microsoft.com/office/drawing/2014/main" id="{D0A3F8DF-D41D-47D9-B44E-CD8DAD9E29B0}"/>
              </a:ext>
            </a:extLst>
          </p:cNvPr>
          <p:cNvPicPr>
            <a:picLocks noChangeAspect="1"/>
          </p:cNvPicPr>
          <p:nvPr/>
        </p:nvPicPr>
        <p:blipFill rotWithShape="1">
          <a:blip r:embed="rId3">
            <a:extLst>
              <a:ext uri="{28A0092B-C50C-407E-A947-70E740481C1C}">
                <a14:useLocalDpi xmlns:a14="http://schemas.microsoft.com/office/drawing/2010/main" val="0"/>
              </a:ext>
            </a:extLst>
          </a:blip>
          <a:srcRect l="33483" t="36437" r="49448" b="49693"/>
          <a:stretch/>
        </p:blipFill>
        <p:spPr bwMode="auto">
          <a:xfrm>
            <a:off x="509228" y="1010818"/>
            <a:ext cx="3373746" cy="1224116"/>
          </a:xfrm>
          <a:prstGeom prst="rect">
            <a:avLst/>
          </a:prstGeom>
          <a:ln>
            <a:noFill/>
          </a:ln>
          <a:extLst>
            <a:ext uri="{53640926-AAD7-44D8-BBD7-CCE9431645EC}">
              <a14:shadowObscured xmlns:a14="http://schemas.microsoft.com/office/drawing/2010/main"/>
            </a:ext>
          </a:extLst>
        </p:spPr>
      </p:pic>
      <p:pic>
        <p:nvPicPr>
          <p:cNvPr id="31" name="Picture 30" descr="Graphical user interface, application&#10;&#10;Description automatically generated">
            <a:extLst>
              <a:ext uri="{FF2B5EF4-FFF2-40B4-BE49-F238E27FC236}">
                <a16:creationId xmlns:a16="http://schemas.microsoft.com/office/drawing/2014/main" id="{3604B814-356E-4E72-B569-9437A7F717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746" t="50308" r="30876" b="5017"/>
          <a:stretch/>
        </p:blipFill>
        <p:spPr bwMode="auto">
          <a:xfrm>
            <a:off x="662053" y="2303377"/>
            <a:ext cx="3419475" cy="2698750"/>
          </a:xfrm>
          <a:prstGeom prst="rect">
            <a:avLst/>
          </a:prstGeom>
          <a:ln>
            <a:noFill/>
          </a:ln>
          <a:extLst>
            <a:ext uri="{53640926-AAD7-44D8-BBD7-CCE9431645EC}">
              <a14:shadowObscured xmlns:a14="http://schemas.microsoft.com/office/drawing/2010/main"/>
            </a:ext>
          </a:extLst>
        </p:spPr>
      </p:pic>
      <p:pic>
        <p:nvPicPr>
          <p:cNvPr id="32" name="Picture 31" descr="Graphical user interface, application&#10;&#10;Description automatically generated">
            <a:extLst>
              <a:ext uri="{FF2B5EF4-FFF2-40B4-BE49-F238E27FC236}">
                <a16:creationId xmlns:a16="http://schemas.microsoft.com/office/drawing/2014/main" id="{5976236D-4973-49F5-AE37-0E01D2F3F7B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153" t="37297" r="32637" b="19327"/>
          <a:stretch/>
        </p:blipFill>
        <p:spPr bwMode="auto">
          <a:xfrm>
            <a:off x="4798432" y="1070768"/>
            <a:ext cx="3239770" cy="2644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0681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mn-ea"/>
                <a:cs typeface="+mn-cs"/>
              </a:rPr>
              <a:t>KNeighbors</a:t>
            </a:r>
            <a:r>
              <a:rPr kumimoji="0" lang="en-US" sz="1800" b="0" i="0" u="none" strike="noStrike" kern="1200" cap="none" spc="0" normalizeH="0" baseline="0" noProof="0" dirty="0">
                <a:ln>
                  <a:noFill/>
                </a:ln>
                <a:solidFill>
                  <a:prstClr val="white"/>
                </a:solidFill>
                <a:effectLst/>
                <a:uLnTx/>
                <a:uFillTx/>
                <a:latin typeface="Arial"/>
                <a:ea typeface="+mn-ea"/>
                <a:cs typeface="+mn-cs"/>
              </a:rPr>
              <a:t> Classifier</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err="1">
                <a:effectLst/>
                <a:latin typeface="Times New Roman" panose="02020603050405020304" pitchFamily="18" charset="0"/>
                <a:ea typeface="Times New Roman" panose="02020603050405020304" pitchFamily="18" charset="0"/>
              </a:rPr>
              <a:t>KNeighborsClassifier</a:t>
            </a:r>
            <a:r>
              <a:rPr lang="en-US" sz="1800" dirty="0">
                <a:effectLst/>
                <a:latin typeface="Times New Roman" panose="02020603050405020304" pitchFamily="18" charset="0"/>
                <a:ea typeface="Times New Roman" panose="02020603050405020304" pitchFamily="18" charset="0"/>
              </a:rPr>
              <a:t> model on </a:t>
            </a:r>
            <a:r>
              <a:rPr lang="en-US" sz="1800" dirty="0" err="1">
                <a:effectLst/>
                <a:latin typeface="Times New Roman" panose="02020603050405020304" pitchFamily="18" charset="0"/>
                <a:ea typeface="Times New Roman" panose="02020603050405020304" pitchFamily="18" charset="0"/>
              </a:rPr>
              <a:t>Stdscaled</a:t>
            </a:r>
            <a:r>
              <a:rPr lang="en-US" sz="1800" dirty="0">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3" name="Picture 32" descr="Graphical user interface&#10;&#10;Description automatically generated">
            <a:extLst>
              <a:ext uri="{FF2B5EF4-FFF2-40B4-BE49-F238E27FC236}">
                <a16:creationId xmlns:a16="http://schemas.microsoft.com/office/drawing/2014/main" id="{46CF7F93-2C1F-41AA-B216-7004A1A2AB15}"/>
              </a:ext>
            </a:extLst>
          </p:cNvPr>
          <p:cNvPicPr>
            <a:picLocks noChangeAspect="1"/>
          </p:cNvPicPr>
          <p:nvPr/>
        </p:nvPicPr>
        <p:blipFill rotWithShape="1">
          <a:blip r:embed="rId3">
            <a:extLst>
              <a:ext uri="{28A0092B-C50C-407E-A947-70E740481C1C}">
                <a14:useLocalDpi xmlns:a14="http://schemas.microsoft.com/office/drawing/2010/main" val="0"/>
              </a:ext>
            </a:extLst>
          </a:blip>
          <a:srcRect l="27640" t="17478" r="49431" b="64127"/>
          <a:stretch/>
        </p:blipFill>
        <p:spPr bwMode="auto">
          <a:xfrm>
            <a:off x="564565" y="942375"/>
            <a:ext cx="3604259" cy="1450781"/>
          </a:xfrm>
          <a:prstGeom prst="rect">
            <a:avLst/>
          </a:prstGeom>
          <a:ln>
            <a:noFill/>
          </a:ln>
          <a:extLst>
            <a:ext uri="{53640926-AAD7-44D8-BBD7-CCE9431645EC}">
              <a14:shadowObscured xmlns:a14="http://schemas.microsoft.com/office/drawing/2010/main"/>
            </a:ext>
          </a:extLst>
        </p:spPr>
      </p:pic>
      <p:pic>
        <p:nvPicPr>
          <p:cNvPr id="34" name="Picture 33" descr="Graphical user interface&#10;&#10;Description automatically generated">
            <a:extLst>
              <a:ext uri="{FF2B5EF4-FFF2-40B4-BE49-F238E27FC236}">
                <a16:creationId xmlns:a16="http://schemas.microsoft.com/office/drawing/2014/main" id="{E0AC8827-D6E3-4003-9EC3-BBA33AC7AA5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640" t="36901" r="24708" b="4171"/>
          <a:stretch/>
        </p:blipFill>
        <p:spPr bwMode="auto">
          <a:xfrm>
            <a:off x="685588" y="2426277"/>
            <a:ext cx="3419475" cy="2642870"/>
          </a:xfrm>
          <a:prstGeom prst="rect">
            <a:avLst/>
          </a:prstGeom>
          <a:ln>
            <a:noFill/>
          </a:ln>
          <a:extLst>
            <a:ext uri="{53640926-AAD7-44D8-BBD7-CCE9431645EC}">
              <a14:shadowObscured xmlns:a14="http://schemas.microsoft.com/office/drawing/2010/main"/>
            </a:ext>
          </a:extLst>
        </p:spPr>
      </p:pic>
      <p:pic>
        <p:nvPicPr>
          <p:cNvPr id="36" name="Picture 35" descr="Graphical user interface, application&#10;&#10;Description automatically generated">
            <a:extLst>
              <a:ext uri="{FF2B5EF4-FFF2-40B4-BE49-F238E27FC236}">
                <a16:creationId xmlns:a16="http://schemas.microsoft.com/office/drawing/2014/main" id="{4E7DAC33-799A-4E14-81A6-8CBF24ED6F4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288" t="37297" r="32718" b="19978"/>
          <a:stretch/>
        </p:blipFill>
        <p:spPr bwMode="auto">
          <a:xfrm>
            <a:off x="4874382" y="1125797"/>
            <a:ext cx="3239770" cy="26219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075955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Bernoulli Naïve Bayes</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err="1">
                <a:effectLst/>
                <a:latin typeface="Times New Roman" panose="02020603050405020304" pitchFamily="18" charset="0"/>
                <a:ea typeface="Times New Roman" panose="02020603050405020304" pitchFamily="18" charset="0"/>
              </a:rPr>
              <a:t>BernoulliNB</a:t>
            </a:r>
            <a:r>
              <a:rPr lang="en-US" sz="1800" dirty="0">
                <a:effectLst/>
                <a:latin typeface="Times New Roman" panose="02020603050405020304" pitchFamily="18" charset="0"/>
                <a:ea typeface="Times New Roman" panose="02020603050405020304" pitchFamily="18" charset="0"/>
              </a:rPr>
              <a:t> model on Balanced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 chart&#10;&#10;Description automatically generated">
            <a:extLst>
              <a:ext uri="{FF2B5EF4-FFF2-40B4-BE49-F238E27FC236}">
                <a16:creationId xmlns:a16="http://schemas.microsoft.com/office/drawing/2014/main" id="{2A2E8862-25B2-4334-A0A9-4814BF43E935}"/>
              </a:ext>
            </a:extLst>
          </p:cNvPr>
          <p:cNvPicPr>
            <a:picLocks noChangeAspect="1"/>
          </p:cNvPicPr>
          <p:nvPr/>
        </p:nvPicPr>
        <p:blipFill rotWithShape="1">
          <a:blip r:embed="rId3">
            <a:extLst>
              <a:ext uri="{28A0092B-C50C-407E-A947-70E740481C1C}">
                <a14:useLocalDpi xmlns:a14="http://schemas.microsoft.com/office/drawing/2010/main" val="0"/>
              </a:ext>
            </a:extLst>
          </a:blip>
          <a:srcRect l="28824" t="19374" r="49286" b="63007"/>
          <a:stretch/>
        </p:blipFill>
        <p:spPr bwMode="auto">
          <a:xfrm>
            <a:off x="785812" y="1026085"/>
            <a:ext cx="3351472" cy="1374216"/>
          </a:xfrm>
          <a:prstGeom prst="rect">
            <a:avLst/>
          </a:prstGeom>
          <a:ln>
            <a:noFill/>
          </a:ln>
          <a:extLst>
            <a:ext uri="{53640926-AAD7-44D8-BBD7-CCE9431645EC}">
              <a14:shadowObscured xmlns:a14="http://schemas.microsoft.com/office/drawing/2010/main"/>
            </a:ext>
          </a:extLst>
        </p:spPr>
      </p:pic>
      <p:pic>
        <p:nvPicPr>
          <p:cNvPr id="31" name="Picture 30" descr="Graphical user interface, chart&#10;&#10;Description automatically generated">
            <a:extLst>
              <a:ext uri="{FF2B5EF4-FFF2-40B4-BE49-F238E27FC236}">
                <a16:creationId xmlns:a16="http://schemas.microsoft.com/office/drawing/2014/main" id="{0E8540FE-45B6-4745-B23D-4E3F0B6DE3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824" t="37733" r="24843" b="3543"/>
          <a:stretch/>
        </p:blipFill>
        <p:spPr bwMode="auto">
          <a:xfrm>
            <a:off x="788644" y="2400301"/>
            <a:ext cx="3419475" cy="2708910"/>
          </a:xfrm>
          <a:prstGeom prst="rect">
            <a:avLst/>
          </a:prstGeom>
          <a:ln>
            <a:noFill/>
          </a:ln>
          <a:extLst>
            <a:ext uri="{53640926-AAD7-44D8-BBD7-CCE9431645EC}">
              <a14:shadowObscured xmlns:a14="http://schemas.microsoft.com/office/drawing/2010/main"/>
            </a:ext>
          </a:extLst>
        </p:spPr>
      </p:pic>
      <p:pic>
        <p:nvPicPr>
          <p:cNvPr id="32" name="Picture 31" descr="A screenshot of a computer&#10;&#10;Description automatically generated">
            <a:extLst>
              <a:ext uri="{FF2B5EF4-FFF2-40B4-BE49-F238E27FC236}">
                <a16:creationId xmlns:a16="http://schemas.microsoft.com/office/drawing/2014/main" id="{C268752C-8A92-45EA-BB45-E3730D37D82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294" t="36003" r="32369" b="19531"/>
          <a:stretch/>
        </p:blipFill>
        <p:spPr bwMode="auto">
          <a:xfrm>
            <a:off x="5006718" y="1025270"/>
            <a:ext cx="3239770" cy="27006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6112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Bernoulli Naïve Bayes</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err="1">
                <a:effectLst/>
                <a:latin typeface="Times New Roman" panose="02020603050405020304" pitchFamily="18" charset="0"/>
                <a:ea typeface="Times New Roman" panose="02020603050405020304" pitchFamily="18" charset="0"/>
              </a:rPr>
              <a:t>BernoulliNB</a:t>
            </a:r>
            <a:r>
              <a:rPr lang="en-US" sz="1800" dirty="0">
                <a:effectLst/>
                <a:latin typeface="Times New Roman" panose="02020603050405020304" pitchFamily="18" charset="0"/>
                <a:ea typeface="Times New Roman" panose="02020603050405020304" pitchFamily="18" charset="0"/>
              </a:rPr>
              <a:t> model on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3" name="Picture 32" descr="Graphical user interface, application&#10;&#10;Description automatically generated">
            <a:extLst>
              <a:ext uri="{FF2B5EF4-FFF2-40B4-BE49-F238E27FC236}">
                <a16:creationId xmlns:a16="http://schemas.microsoft.com/office/drawing/2014/main" id="{051C5675-41EF-4E6F-8044-B65B283D8389}"/>
              </a:ext>
            </a:extLst>
          </p:cNvPr>
          <p:cNvPicPr>
            <a:picLocks noChangeAspect="1"/>
          </p:cNvPicPr>
          <p:nvPr/>
        </p:nvPicPr>
        <p:blipFill rotWithShape="1">
          <a:blip r:embed="rId3">
            <a:extLst>
              <a:ext uri="{28A0092B-C50C-407E-A947-70E740481C1C}">
                <a14:useLocalDpi xmlns:a14="http://schemas.microsoft.com/office/drawing/2010/main" val="0"/>
              </a:ext>
            </a:extLst>
          </a:blip>
          <a:srcRect l="28429" t="18321" r="49027" b="63320"/>
          <a:stretch/>
        </p:blipFill>
        <p:spPr bwMode="auto">
          <a:xfrm>
            <a:off x="825312" y="1002827"/>
            <a:ext cx="3082766" cy="1568923"/>
          </a:xfrm>
          <a:prstGeom prst="rect">
            <a:avLst/>
          </a:prstGeom>
          <a:ln>
            <a:noFill/>
          </a:ln>
          <a:extLst>
            <a:ext uri="{53640926-AAD7-44D8-BBD7-CCE9431645EC}">
              <a14:shadowObscured xmlns:a14="http://schemas.microsoft.com/office/drawing/2010/main"/>
            </a:ext>
          </a:extLst>
        </p:spPr>
      </p:pic>
      <p:pic>
        <p:nvPicPr>
          <p:cNvPr id="34" name="Picture 33" descr="Graphical user interface, application&#10;&#10;Description automatically generated">
            <a:extLst>
              <a:ext uri="{FF2B5EF4-FFF2-40B4-BE49-F238E27FC236}">
                <a16:creationId xmlns:a16="http://schemas.microsoft.com/office/drawing/2014/main" id="{027CD8A8-7D45-4C85-90B1-D63D3DFE40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429" t="37220" r="24974" b="4809"/>
          <a:stretch/>
        </p:blipFill>
        <p:spPr bwMode="auto">
          <a:xfrm>
            <a:off x="885822" y="2632202"/>
            <a:ext cx="3022256" cy="2349895"/>
          </a:xfrm>
          <a:prstGeom prst="rect">
            <a:avLst/>
          </a:prstGeom>
          <a:ln>
            <a:noFill/>
          </a:ln>
          <a:extLst>
            <a:ext uri="{53640926-AAD7-44D8-BBD7-CCE9431645EC}">
              <a14:shadowObscured xmlns:a14="http://schemas.microsoft.com/office/drawing/2010/main"/>
            </a:ext>
          </a:extLst>
        </p:spPr>
      </p:pic>
      <p:pic>
        <p:nvPicPr>
          <p:cNvPr id="36" name="Picture 35" descr="A screenshot of a computer&#10;&#10;Description automatically generated">
            <a:extLst>
              <a:ext uri="{FF2B5EF4-FFF2-40B4-BE49-F238E27FC236}">
                <a16:creationId xmlns:a16="http://schemas.microsoft.com/office/drawing/2014/main" id="{65E68E68-6A44-400F-BCDB-97A3869B9C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020" t="25156" r="32779" b="31478"/>
          <a:stretch/>
        </p:blipFill>
        <p:spPr bwMode="auto">
          <a:xfrm>
            <a:off x="4874382" y="1002827"/>
            <a:ext cx="3239770" cy="2644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2855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Bernoulli Naïve Bayes</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err="1">
                <a:effectLst/>
                <a:latin typeface="Times New Roman" panose="02020603050405020304" pitchFamily="18" charset="0"/>
                <a:ea typeface="Times New Roman" panose="02020603050405020304" pitchFamily="18" charset="0"/>
              </a:rPr>
              <a:t>BernoulliNB</a:t>
            </a:r>
            <a:r>
              <a:rPr lang="en-US" sz="1800" dirty="0">
                <a:effectLst/>
                <a:latin typeface="Times New Roman" panose="02020603050405020304" pitchFamily="18" charset="0"/>
                <a:ea typeface="Times New Roman" panose="02020603050405020304" pitchFamily="18" charset="0"/>
              </a:rPr>
              <a:t> model on </a:t>
            </a:r>
            <a:r>
              <a:rPr lang="en-US" sz="1800" dirty="0" err="1">
                <a:effectLst/>
                <a:latin typeface="Times New Roman" panose="02020603050405020304" pitchFamily="18" charset="0"/>
                <a:ea typeface="Times New Roman" panose="02020603050405020304" pitchFamily="18" charset="0"/>
              </a:rPr>
              <a:t>Stdscaled</a:t>
            </a:r>
            <a:r>
              <a:rPr lang="en-US" sz="1800" dirty="0">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10;&#10;Description automatically generated">
            <a:extLst>
              <a:ext uri="{FF2B5EF4-FFF2-40B4-BE49-F238E27FC236}">
                <a16:creationId xmlns:a16="http://schemas.microsoft.com/office/drawing/2014/main" id="{C445B4C3-A865-4AC5-84C1-FCBB3FBC14E0}"/>
              </a:ext>
            </a:extLst>
          </p:cNvPr>
          <p:cNvPicPr>
            <a:picLocks noChangeAspect="1"/>
          </p:cNvPicPr>
          <p:nvPr/>
        </p:nvPicPr>
        <p:blipFill rotWithShape="1">
          <a:blip r:embed="rId3">
            <a:extLst>
              <a:ext uri="{28A0092B-C50C-407E-A947-70E740481C1C}">
                <a14:useLocalDpi xmlns:a14="http://schemas.microsoft.com/office/drawing/2010/main" val="0"/>
              </a:ext>
            </a:extLst>
          </a:blip>
          <a:srcRect l="27772" t="17900" r="49211" b="63309"/>
          <a:stretch/>
        </p:blipFill>
        <p:spPr bwMode="auto">
          <a:xfrm>
            <a:off x="822141" y="1020836"/>
            <a:ext cx="3039903" cy="1550914"/>
          </a:xfrm>
          <a:prstGeom prst="rect">
            <a:avLst/>
          </a:prstGeom>
          <a:ln>
            <a:noFill/>
          </a:ln>
          <a:extLst>
            <a:ext uri="{53640926-AAD7-44D8-BBD7-CCE9431645EC}">
              <a14:shadowObscured xmlns:a14="http://schemas.microsoft.com/office/drawing/2010/main"/>
            </a:ext>
          </a:extLst>
        </p:spPr>
      </p:pic>
      <p:pic>
        <p:nvPicPr>
          <p:cNvPr id="31" name="Picture 30" descr="Graphical user interface&#10;&#10;Description automatically generated">
            <a:extLst>
              <a:ext uri="{FF2B5EF4-FFF2-40B4-BE49-F238E27FC236}">
                <a16:creationId xmlns:a16="http://schemas.microsoft.com/office/drawing/2014/main" id="{B0126A83-EC7E-4F48-BE34-B7057E63A8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772" t="36906" r="24843" b="4388"/>
          <a:stretch/>
        </p:blipFill>
        <p:spPr bwMode="auto">
          <a:xfrm>
            <a:off x="792202" y="2495550"/>
            <a:ext cx="3419475" cy="2647950"/>
          </a:xfrm>
          <a:prstGeom prst="rect">
            <a:avLst/>
          </a:prstGeom>
          <a:ln>
            <a:noFill/>
          </a:ln>
          <a:extLst>
            <a:ext uri="{53640926-AAD7-44D8-BBD7-CCE9431645EC}">
              <a14:shadowObscured xmlns:a14="http://schemas.microsoft.com/office/drawing/2010/main"/>
            </a:ext>
          </a:extLst>
        </p:spPr>
      </p:pic>
      <p:pic>
        <p:nvPicPr>
          <p:cNvPr id="32" name="Picture 31" descr="A screenshot of a computer&#10;&#10;Description automatically generated with medium confidence">
            <a:extLst>
              <a:ext uri="{FF2B5EF4-FFF2-40B4-BE49-F238E27FC236}">
                <a16:creationId xmlns:a16="http://schemas.microsoft.com/office/drawing/2014/main" id="{15111F17-99C7-4FAB-A190-C7DCF1B193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294" t="29278" r="32643" b="26924"/>
          <a:stretch/>
        </p:blipFill>
        <p:spPr bwMode="auto">
          <a:xfrm>
            <a:off x="4932325" y="1137285"/>
            <a:ext cx="3239770" cy="2682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4161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Bernoulli Naïve Bayes</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err="1">
                <a:effectLst/>
                <a:latin typeface="Times New Roman" panose="02020603050405020304" pitchFamily="18" charset="0"/>
                <a:ea typeface="Times New Roman" panose="02020603050405020304" pitchFamily="18" charset="0"/>
              </a:rPr>
              <a:t>BernoulliNB</a:t>
            </a:r>
            <a:r>
              <a:rPr lang="en-US" sz="1800" dirty="0">
                <a:effectLst/>
                <a:latin typeface="Times New Roman" panose="02020603050405020304" pitchFamily="18" charset="0"/>
                <a:ea typeface="Times New Roman" panose="02020603050405020304" pitchFamily="18" charset="0"/>
              </a:rPr>
              <a:t> model on </a:t>
            </a:r>
            <a:r>
              <a:rPr lang="en-US" sz="1800" dirty="0" err="1">
                <a:effectLst/>
                <a:latin typeface="Times New Roman" panose="02020603050405020304" pitchFamily="18" charset="0"/>
                <a:ea typeface="Times New Roman" panose="02020603050405020304" pitchFamily="18" charset="0"/>
              </a:rPr>
              <a:t>Minmaxscaled</a:t>
            </a:r>
            <a:r>
              <a:rPr lang="en-US" sz="1800" dirty="0">
                <a:effectLst/>
                <a:latin typeface="Times New Roman" panose="02020603050405020304" pitchFamily="18" charset="0"/>
                <a:ea typeface="Times New Roman" panose="02020603050405020304" pitchFamily="18" charset="0"/>
              </a:rPr>
              <a:t> Balanced Binned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3" name="Picture 32" descr="Graphical user interface, application&#10;&#10;Description automatically generated">
            <a:extLst>
              <a:ext uri="{FF2B5EF4-FFF2-40B4-BE49-F238E27FC236}">
                <a16:creationId xmlns:a16="http://schemas.microsoft.com/office/drawing/2014/main" id="{D51268B2-E0C6-4D2C-BC0B-394CA1E06F6B}"/>
              </a:ext>
            </a:extLst>
          </p:cNvPr>
          <p:cNvPicPr>
            <a:picLocks noChangeAspect="1"/>
          </p:cNvPicPr>
          <p:nvPr/>
        </p:nvPicPr>
        <p:blipFill rotWithShape="1">
          <a:blip r:embed="rId3">
            <a:extLst>
              <a:ext uri="{28A0092B-C50C-407E-A947-70E740481C1C}">
                <a14:useLocalDpi xmlns:a14="http://schemas.microsoft.com/office/drawing/2010/main" val="0"/>
              </a:ext>
            </a:extLst>
          </a:blip>
          <a:srcRect l="28693" t="17689" r="49573" b="64871"/>
          <a:stretch/>
        </p:blipFill>
        <p:spPr bwMode="auto">
          <a:xfrm>
            <a:off x="759389" y="1006805"/>
            <a:ext cx="3303689" cy="1656544"/>
          </a:xfrm>
          <a:prstGeom prst="rect">
            <a:avLst/>
          </a:prstGeom>
          <a:ln>
            <a:noFill/>
          </a:ln>
          <a:extLst>
            <a:ext uri="{53640926-AAD7-44D8-BBD7-CCE9431645EC}">
              <a14:shadowObscured xmlns:a14="http://schemas.microsoft.com/office/drawing/2010/main"/>
            </a:ext>
          </a:extLst>
        </p:spPr>
      </p:pic>
      <p:pic>
        <p:nvPicPr>
          <p:cNvPr id="34" name="Picture 33" descr="Graphical user interface, application&#10;&#10;Description automatically generated">
            <a:extLst>
              <a:ext uri="{FF2B5EF4-FFF2-40B4-BE49-F238E27FC236}">
                <a16:creationId xmlns:a16="http://schemas.microsoft.com/office/drawing/2014/main" id="{C6E1883C-14F7-4D5E-8537-D6C04CA2A1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3" t="36267" r="24444" b="5223"/>
          <a:stretch/>
        </p:blipFill>
        <p:spPr bwMode="auto">
          <a:xfrm>
            <a:off x="984333" y="2742773"/>
            <a:ext cx="2981324" cy="2326374"/>
          </a:xfrm>
          <a:prstGeom prst="rect">
            <a:avLst/>
          </a:prstGeom>
          <a:ln>
            <a:noFill/>
          </a:ln>
          <a:extLst>
            <a:ext uri="{53640926-AAD7-44D8-BBD7-CCE9431645EC}">
              <a14:shadowObscured xmlns:a14="http://schemas.microsoft.com/office/drawing/2010/main"/>
            </a:ext>
          </a:extLst>
        </p:spPr>
      </p:pic>
      <p:pic>
        <p:nvPicPr>
          <p:cNvPr id="36" name="Picture 35" descr="A screenshot of a computer&#10;&#10;Description automatically generated">
            <a:extLst>
              <a:ext uri="{FF2B5EF4-FFF2-40B4-BE49-F238E27FC236}">
                <a16:creationId xmlns:a16="http://schemas.microsoft.com/office/drawing/2014/main" id="{ECAA1584-21B1-4B08-AB3C-147CB45AA7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423" t="34261" r="32505" b="21716"/>
          <a:stretch/>
        </p:blipFill>
        <p:spPr bwMode="auto">
          <a:xfrm>
            <a:off x="4905609" y="1006805"/>
            <a:ext cx="3239770" cy="2694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86679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Gaussian Naïve Bayes</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err="1">
                <a:effectLst/>
                <a:latin typeface="Times New Roman" panose="02020603050405020304" pitchFamily="18" charset="0"/>
                <a:ea typeface="Times New Roman" panose="02020603050405020304" pitchFamily="18" charset="0"/>
              </a:rPr>
              <a:t>GaussianNB</a:t>
            </a:r>
            <a:r>
              <a:rPr lang="en-US" sz="1800" dirty="0">
                <a:effectLst/>
                <a:latin typeface="Times New Roman" panose="02020603050405020304" pitchFamily="18" charset="0"/>
                <a:ea typeface="Times New Roman" panose="02020603050405020304" pitchFamily="18" charset="0"/>
              </a:rPr>
              <a:t> model on Balanced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 chart&#10;&#10;Description automatically generated">
            <a:extLst>
              <a:ext uri="{FF2B5EF4-FFF2-40B4-BE49-F238E27FC236}">
                <a16:creationId xmlns:a16="http://schemas.microsoft.com/office/drawing/2014/main" id="{53742C43-D169-4B67-946A-AA388736F765}"/>
              </a:ext>
            </a:extLst>
          </p:cNvPr>
          <p:cNvPicPr>
            <a:picLocks noChangeAspect="1"/>
          </p:cNvPicPr>
          <p:nvPr/>
        </p:nvPicPr>
        <p:blipFill rotWithShape="1">
          <a:blip r:embed="rId3">
            <a:extLst>
              <a:ext uri="{28A0092B-C50C-407E-A947-70E740481C1C}">
                <a14:useLocalDpi xmlns:a14="http://schemas.microsoft.com/office/drawing/2010/main" val="0"/>
              </a:ext>
            </a:extLst>
          </a:blip>
          <a:srcRect l="28429" t="20337" r="49371" b="62120"/>
          <a:stretch/>
        </p:blipFill>
        <p:spPr bwMode="auto">
          <a:xfrm>
            <a:off x="998841" y="961754"/>
            <a:ext cx="3015412" cy="1489347"/>
          </a:xfrm>
          <a:prstGeom prst="rect">
            <a:avLst/>
          </a:prstGeom>
          <a:ln>
            <a:noFill/>
          </a:ln>
          <a:extLst>
            <a:ext uri="{53640926-AAD7-44D8-BBD7-CCE9431645EC}">
              <a14:shadowObscured xmlns:a14="http://schemas.microsoft.com/office/drawing/2010/main"/>
            </a:ext>
          </a:extLst>
        </p:spPr>
      </p:pic>
      <p:pic>
        <p:nvPicPr>
          <p:cNvPr id="31" name="Picture 30" descr="Graphical user interface, chart&#10;&#10;Description automatically generated">
            <a:extLst>
              <a:ext uri="{FF2B5EF4-FFF2-40B4-BE49-F238E27FC236}">
                <a16:creationId xmlns:a16="http://schemas.microsoft.com/office/drawing/2014/main" id="{4DBCC059-5BF7-4433-912D-BAD23F3C9A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429" t="38420" r="24843" b="3966"/>
          <a:stretch/>
        </p:blipFill>
        <p:spPr bwMode="auto">
          <a:xfrm>
            <a:off x="947787" y="2451101"/>
            <a:ext cx="3419475" cy="2635250"/>
          </a:xfrm>
          <a:prstGeom prst="rect">
            <a:avLst/>
          </a:prstGeom>
          <a:ln>
            <a:noFill/>
          </a:ln>
          <a:extLst>
            <a:ext uri="{53640926-AAD7-44D8-BBD7-CCE9431645EC}">
              <a14:shadowObscured xmlns:a14="http://schemas.microsoft.com/office/drawing/2010/main"/>
            </a:ext>
          </a:extLst>
        </p:spPr>
      </p:pic>
      <p:pic>
        <p:nvPicPr>
          <p:cNvPr id="32" name="Picture 31" descr="Graphical user interface, application&#10;&#10;Description automatically generated">
            <a:extLst>
              <a:ext uri="{FF2B5EF4-FFF2-40B4-BE49-F238E27FC236}">
                <a16:creationId xmlns:a16="http://schemas.microsoft.com/office/drawing/2014/main" id="{8F7C4E91-9E0B-4743-ADA3-4D6AD6646BE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021" t="38168" r="32507" b="18685"/>
          <a:stretch/>
        </p:blipFill>
        <p:spPr bwMode="auto">
          <a:xfrm>
            <a:off x="4956443" y="1146176"/>
            <a:ext cx="3239770" cy="26098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592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Gaussian Naïve Bayes</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err="1">
                <a:effectLst/>
                <a:latin typeface="Times New Roman" panose="02020603050405020304" pitchFamily="18" charset="0"/>
                <a:ea typeface="Times New Roman" panose="02020603050405020304" pitchFamily="18" charset="0"/>
              </a:rPr>
              <a:t>GaussianNB</a:t>
            </a:r>
            <a:r>
              <a:rPr lang="en-US" sz="1800" dirty="0">
                <a:effectLst/>
                <a:latin typeface="Times New Roman" panose="02020603050405020304" pitchFamily="18" charset="0"/>
                <a:ea typeface="Times New Roman" panose="02020603050405020304" pitchFamily="18" charset="0"/>
              </a:rPr>
              <a:t> model on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3" name="Picture 32" descr="Graphical user interface&#10;&#10;Description automatically generated">
            <a:extLst>
              <a:ext uri="{FF2B5EF4-FFF2-40B4-BE49-F238E27FC236}">
                <a16:creationId xmlns:a16="http://schemas.microsoft.com/office/drawing/2014/main" id="{78F73075-6E04-4A66-9856-17C8E5503809}"/>
              </a:ext>
            </a:extLst>
          </p:cNvPr>
          <p:cNvPicPr>
            <a:picLocks noChangeAspect="1"/>
          </p:cNvPicPr>
          <p:nvPr/>
        </p:nvPicPr>
        <p:blipFill rotWithShape="1">
          <a:blip r:embed="rId3">
            <a:extLst>
              <a:ext uri="{28A0092B-C50C-407E-A947-70E740481C1C}">
                <a14:useLocalDpi xmlns:a14="http://schemas.microsoft.com/office/drawing/2010/main" val="0"/>
              </a:ext>
            </a:extLst>
          </a:blip>
          <a:srcRect l="27903" t="17690" r="49528" b="63820"/>
          <a:stretch/>
        </p:blipFill>
        <p:spPr bwMode="auto">
          <a:xfrm>
            <a:off x="794717" y="942375"/>
            <a:ext cx="3250303" cy="1664176"/>
          </a:xfrm>
          <a:prstGeom prst="rect">
            <a:avLst/>
          </a:prstGeom>
          <a:ln>
            <a:noFill/>
          </a:ln>
          <a:extLst>
            <a:ext uri="{53640926-AAD7-44D8-BBD7-CCE9431645EC}">
              <a14:shadowObscured xmlns:a14="http://schemas.microsoft.com/office/drawing/2010/main"/>
            </a:ext>
          </a:extLst>
        </p:spPr>
      </p:pic>
      <p:pic>
        <p:nvPicPr>
          <p:cNvPr id="34" name="Picture 33" descr="Graphical user interface&#10;&#10;Description automatically generated">
            <a:extLst>
              <a:ext uri="{FF2B5EF4-FFF2-40B4-BE49-F238E27FC236}">
                <a16:creationId xmlns:a16="http://schemas.microsoft.com/office/drawing/2014/main" id="{4DC2777B-A3B2-43C8-BCF1-19936C7E24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903" t="37158" r="24838" b="5433"/>
          <a:stretch/>
        </p:blipFill>
        <p:spPr bwMode="auto">
          <a:xfrm>
            <a:off x="867089" y="2581369"/>
            <a:ext cx="3341030" cy="2536949"/>
          </a:xfrm>
          <a:prstGeom prst="rect">
            <a:avLst/>
          </a:prstGeom>
          <a:ln>
            <a:noFill/>
          </a:ln>
          <a:extLst>
            <a:ext uri="{53640926-AAD7-44D8-BBD7-CCE9431645EC}">
              <a14:shadowObscured xmlns:a14="http://schemas.microsoft.com/office/drawing/2010/main"/>
            </a:ext>
          </a:extLst>
        </p:spPr>
      </p:pic>
      <p:pic>
        <p:nvPicPr>
          <p:cNvPr id="36" name="Picture 35" descr="Graphical user interface, application&#10;&#10;Description automatically generated">
            <a:extLst>
              <a:ext uri="{FF2B5EF4-FFF2-40B4-BE49-F238E27FC236}">
                <a16:creationId xmlns:a16="http://schemas.microsoft.com/office/drawing/2014/main" id="{1593FC28-12A8-435D-B2A3-F369AD1F540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294" t="30146" r="32643" b="26056"/>
          <a:stretch/>
        </p:blipFill>
        <p:spPr bwMode="auto">
          <a:xfrm>
            <a:off x="4972905" y="1167603"/>
            <a:ext cx="3239770" cy="2682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1542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Gaussian Naïve Bayes</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err="1">
                <a:effectLst/>
                <a:latin typeface="Times New Roman" panose="02020603050405020304" pitchFamily="18" charset="0"/>
                <a:ea typeface="Times New Roman" panose="02020603050405020304" pitchFamily="18" charset="0"/>
              </a:rPr>
              <a:t>GaussianNB</a:t>
            </a:r>
            <a:r>
              <a:rPr lang="en-US" sz="1800" dirty="0">
                <a:effectLst/>
                <a:latin typeface="Times New Roman" panose="02020603050405020304" pitchFamily="18" charset="0"/>
                <a:ea typeface="Times New Roman" panose="02020603050405020304" pitchFamily="18" charset="0"/>
              </a:rPr>
              <a:t> model on </a:t>
            </a:r>
            <a:r>
              <a:rPr lang="en-US" sz="1800" dirty="0" err="1">
                <a:effectLst/>
                <a:latin typeface="Times New Roman" panose="02020603050405020304" pitchFamily="18" charset="0"/>
                <a:ea typeface="Times New Roman" panose="02020603050405020304" pitchFamily="18" charset="0"/>
              </a:rPr>
              <a:t>Stdscaled</a:t>
            </a:r>
            <a:r>
              <a:rPr lang="en-US" sz="1800" dirty="0">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10;&#10;Description automatically generated">
            <a:extLst>
              <a:ext uri="{FF2B5EF4-FFF2-40B4-BE49-F238E27FC236}">
                <a16:creationId xmlns:a16="http://schemas.microsoft.com/office/drawing/2014/main" id="{035156AB-73AD-495F-9428-E0342B96663A}"/>
              </a:ext>
            </a:extLst>
          </p:cNvPr>
          <p:cNvPicPr>
            <a:picLocks noChangeAspect="1"/>
          </p:cNvPicPr>
          <p:nvPr/>
        </p:nvPicPr>
        <p:blipFill rotWithShape="1">
          <a:blip r:embed="rId3">
            <a:extLst>
              <a:ext uri="{28A0092B-C50C-407E-A947-70E740481C1C}">
                <a14:useLocalDpi xmlns:a14="http://schemas.microsoft.com/office/drawing/2010/main" val="0"/>
              </a:ext>
            </a:extLst>
          </a:blip>
          <a:srcRect l="28301" t="19163" r="49430" b="62698"/>
          <a:stretch/>
        </p:blipFill>
        <p:spPr bwMode="auto">
          <a:xfrm>
            <a:off x="754494" y="1077645"/>
            <a:ext cx="3303689" cy="1351230"/>
          </a:xfrm>
          <a:prstGeom prst="rect">
            <a:avLst/>
          </a:prstGeom>
          <a:ln>
            <a:noFill/>
          </a:ln>
          <a:extLst>
            <a:ext uri="{53640926-AAD7-44D8-BBD7-CCE9431645EC}">
              <a14:shadowObscured xmlns:a14="http://schemas.microsoft.com/office/drawing/2010/main"/>
            </a:ext>
          </a:extLst>
        </p:spPr>
      </p:pic>
      <p:pic>
        <p:nvPicPr>
          <p:cNvPr id="31" name="Picture 30" descr="Graphical user interface&#10;&#10;Description automatically generated">
            <a:extLst>
              <a:ext uri="{FF2B5EF4-FFF2-40B4-BE49-F238E27FC236}">
                <a16:creationId xmlns:a16="http://schemas.microsoft.com/office/drawing/2014/main" id="{009F8DFA-CE21-40FF-803F-BA13BA9A7C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301" t="38273" r="24583" b="3645"/>
          <a:stretch/>
        </p:blipFill>
        <p:spPr bwMode="auto">
          <a:xfrm>
            <a:off x="797956" y="2493754"/>
            <a:ext cx="3419475" cy="2633980"/>
          </a:xfrm>
          <a:prstGeom prst="rect">
            <a:avLst/>
          </a:prstGeom>
          <a:ln>
            <a:noFill/>
          </a:ln>
          <a:extLst>
            <a:ext uri="{53640926-AAD7-44D8-BBD7-CCE9431645EC}">
              <a14:shadowObscured xmlns:a14="http://schemas.microsoft.com/office/drawing/2010/main"/>
            </a:ext>
          </a:extLst>
        </p:spPr>
      </p:pic>
      <p:pic>
        <p:nvPicPr>
          <p:cNvPr id="32" name="Picture 31" descr="Graphical user interface, application&#10;&#10;Description automatically generated">
            <a:extLst>
              <a:ext uri="{FF2B5EF4-FFF2-40B4-BE49-F238E27FC236}">
                <a16:creationId xmlns:a16="http://schemas.microsoft.com/office/drawing/2014/main" id="{B7FAF275-DA43-4557-9A59-7954C087E46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288" t="39898" r="32773" b="16509"/>
          <a:stretch/>
        </p:blipFill>
        <p:spPr bwMode="auto">
          <a:xfrm>
            <a:off x="4874382" y="1151619"/>
            <a:ext cx="3239770" cy="2679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358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3" name="Rectangle 22">
            <a:extLst>
              <a:ext uri="{FF2B5EF4-FFF2-40B4-BE49-F238E27FC236}">
                <a16:creationId xmlns:a16="http://schemas.microsoft.com/office/drawing/2014/main" id="{EB207F3C-0940-4FDA-87EA-BDB5D4D216C6}"/>
              </a:ext>
            </a:extLst>
          </p:cNvPr>
          <p:cNvSpPr/>
          <p:nvPr/>
        </p:nvSpPr>
        <p:spPr>
          <a:xfrm>
            <a:off x="196649" y="1283882"/>
            <a:ext cx="5650569" cy="3754874"/>
          </a:xfrm>
          <a:prstGeom prst="rect">
            <a:avLst/>
          </a:prstGeom>
        </p:spPr>
        <p:txBody>
          <a:bodyPr wrap="square">
            <a:spAutoFit/>
          </a:bodyPr>
          <a:lstStyle/>
          <a:p>
            <a:pPr marL="171450" indent="-1714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Data set has 2016 and 2017 employee data ( </a:t>
            </a:r>
            <a:r>
              <a:rPr lang="en-IN" altLang="zh-TW" sz="1400" b="1" dirty="0">
                <a:solidFill>
                  <a:srgbClr val="626469"/>
                </a:solidFill>
                <a:cs typeface="Arial"/>
              </a:rPr>
              <a:t>intermediate data set)</a:t>
            </a:r>
          </a:p>
          <a:p>
            <a:pPr marL="171450" indent="-171450" defTabSz="457200">
              <a:buClr>
                <a:prstClr val="black">
                  <a:lumMod val="50000"/>
                  <a:lumOff val="50000"/>
                </a:prstClr>
              </a:buClr>
              <a:buFont typeface="Arial" panose="020B0604020202020204" pitchFamily="34" charset="0"/>
              <a:buChar char="•"/>
              <a:defRPr/>
            </a:pPr>
            <a:endParaRPr lang="en-IN" altLang="zh-TW" sz="1400" dirty="0">
              <a:solidFill>
                <a:srgbClr val="626469"/>
              </a:solidFill>
              <a:cs typeface="Arial"/>
            </a:endParaRPr>
          </a:p>
          <a:p>
            <a:pPr marL="171450" indent="-1714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We could also see designation and salary has changed only for 43 employees in 1 year data set given for employees (1 appraisal cycle data)</a:t>
            </a:r>
          </a:p>
          <a:p>
            <a:pPr marL="171450" indent="-171450" defTabSz="457200">
              <a:buClr>
                <a:prstClr val="black">
                  <a:lumMod val="50000"/>
                  <a:lumOff val="50000"/>
                </a:prstClr>
              </a:buClr>
              <a:buFont typeface="Arial" panose="020B0604020202020204" pitchFamily="34" charset="0"/>
              <a:buChar char="•"/>
              <a:defRPr/>
            </a:pPr>
            <a:endParaRPr lang="en-IN" altLang="zh-TW" sz="1400" dirty="0">
              <a:solidFill>
                <a:srgbClr val="626469"/>
              </a:solidFill>
              <a:cs typeface="Arial"/>
            </a:endParaRPr>
          </a:p>
          <a:p>
            <a:pPr marL="171450" indent="-1714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Quarterly rating is available for each employee (maximum of 8 quarterly rating for employee who is in system for 2016 and 2017 full year)</a:t>
            </a:r>
          </a:p>
          <a:p>
            <a:pPr marL="171450" indent="-171450" defTabSz="457200">
              <a:buClr>
                <a:prstClr val="black">
                  <a:lumMod val="50000"/>
                  <a:lumOff val="50000"/>
                </a:prstClr>
              </a:buClr>
              <a:buFont typeface="Arial" panose="020B0604020202020204" pitchFamily="34" charset="0"/>
              <a:buChar char="•"/>
              <a:defRPr/>
            </a:pPr>
            <a:endParaRPr lang="en-IN" altLang="zh-TW" sz="1400" dirty="0">
              <a:solidFill>
                <a:srgbClr val="626469"/>
              </a:solidFill>
              <a:cs typeface="Arial"/>
            </a:endParaRPr>
          </a:p>
          <a:p>
            <a:pPr marL="171450" indent="-1714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Emp ID is from 1 to 2788, but the data available only for 2371 employees ( 417 employees have left before 2016)</a:t>
            </a:r>
          </a:p>
          <a:p>
            <a:pPr marL="171450" indent="-171450" defTabSz="457200">
              <a:buClr>
                <a:prstClr val="black">
                  <a:lumMod val="50000"/>
                  <a:lumOff val="50000"/>
                </a:prstClr>
              </a:buClr>
              <a:buFont typeface="Arial" panose="020B0604020202020204" pitchFamily="34" charset="0"/>
              <a:buChar char="•"/>
              <a:defRPr/>
            </a:pPr>
            <a:endParaRPr lang="en-IN" altLang="zh-TW" sz="1400" dirty="0">
              <a:solidFill>
                <a:srgbClr val="626469"/>
              </a:solidFill>
              <a:cs typeface="Arial"/>
            </a:endParaRPr>
          </a:p>
          <a:p>
            <a:pPr marL="171450" indent="-1714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Out of  total Employees , the percentage of Female Employees is 41% and that of Male Employees is 59%</a:t>
            </a:r>
          </a:p>
          <a:p>
            <a:pPr defTabSz="457200">
              <a:buClr>
                <a:prstClr val="black">
                  <a:lumMod val="50000"/>
                  <a:lumOff val="50000"/>
                </a:prstClr>
              </a:buClr>
              <a:defRPr/>
            </a:pPr>
            <a:endParaRPr lang="en-IN" altLang="zh-TW" sz="1400" dirty="0">
              <a:solidFill>
                <a:srgbClr val="626469"/>
              </a:solidFill>
              <a:cs typeface="Arial"/>
            </a:endParaRPr>
          </a:p>
        </p:txBody>
      </p:sp>
      <p:pic>
        <p:nvPicPr>
          <p:cNvPr id="31" name="Picture 30">
            <a:extLst>
              <a:ext uri="{FF2B5EF4-FFF2-40B4-BE49-F238E27FC236}">
                <a16:creationId xmlns:a16="http://schemas.microsoft.com/office/drawing/2014/main" id="{31610E9E-AF3B-4546-9C7C-8659C1103808}"/>
              </a:ext>
            </a:extLst>
          </p:cNvPr>
          <p:cNvPicPr>
            <a:picLocks noChangeAspect="1"/>
          </p:cNvPicPr>
          <p:nvPr/>
        </p:nvPicPr>
        <p:blipFill>
          <a:blip r:embed="rId3"/>
          <a:stretch>
            <a:fillRect/>
          </a:stretch>
        </p:blipFill>
        <p:spPr>
          <a:xfrm>
            <a:off x="6074226" y="1063150"/>
            <a:ext cx="2705292" cy="2565121"/>
          </a:xfrm>
          <a:prstGeom prst="rect">
            <a:avLst/>
          </a:prstGeom>
        </p:spPr>
      </p:pic>
      <p:sp>
        <p:nvSpPr>
          <p:cNvPr id="25" name="Rounded Rectangle 52">
            <a:extLst>
              <a:ext uri="{FF2B5EF4-FFF2-40B4-BE49-F238E27FC236}">
                <a16:creationId xmlns:a16="http://schemas.microsoft.com/office/drawing/2014/main" id="{2753F83A-2393-CB48-90F8-CACB11003A97}"/>
              </a:ext>
            </a:extLst>
          </p:cNvPr>
          <p:cNvSpPr/>
          <p:nvPr/>
        </p:nvSpPr>
        <p:spPr>
          <a:xfrm>
            <a:off x="196649" y="677221"/>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About the Dataset</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40294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Gaussian Naïve Bayes</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err="1">
                <a:effectLst/>
                <a:latin typeface="Times New Roman" panose="02020603050405020304" pitchFamily="18" charset="0"/>
                <a:ea typeface="Times New Roman" panose="02020603050405020304" pitchFamily="18" charset="0"/>
              </a:rPr>
              <a:t>GaussiaNB</a:t>
            </a:r>
            <a:r>
              <a:rPr lang="en-US" sz="1800" dirty="0">
                <a:effectLst/>
                <a:latin typeface="Times New Roman" panose="02020603050405020304" pitchFamily="18" charset="0"/>
                <a:ea typeface="Times New Roman" panose="02020603050405020304" pitchFamily="18" charset="0"/>
              </a:rPr>
              <a:t> model on </a:t>
            </a:r>
            <a:r>
              <a:rPr lang="en-US" sz="1800" dirty="0" err="1">
                <a:effectLst/>
                <a:latin typeface="Times New Roman" panose="02020603050405020304" pitchFamily="18" charset="0"/>
                <a:ea typeface="Times New Roman" panose="02020603050405020304" pitchFamily="18" charset="0"/>
              </a:rPr>
              <a:t>Minmaxscale</a:t>
            </a:r>
            <a:r>
              <a:rPr lang="en-US" sz="1800" dirty="0">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3" name="Picture 32" descr="Graphical user interface, chart&#10;&#10;Description automatically generated">
            <a:extLst>
              <a:ext uri="{FF2B5EF4-FFF2-40B4-BE49-F238E27FC236}">
                <a16:creationId xmlns:a16="http://schemas.microsoft.com/office/drawing/2014/main" id="{15F1A8D1-52E6-444D-8B1A-1AC243931B53}"/>
              </a:ext>
            </a:extLst>
          </p:cNvPr>
          <p:cNvPicPr>
            <a:picLocks noChangeAspect="1"/>
          </p:cNvPicPr>
          <p:nvPr/>
        </p:nvPicPr>
        <p:blipFill rotWithShape="1">
          <a:blip r:embed="rId3">
            <a:extLst>
              <a:ext uri="{28A0092B-C50C-407E-A947-70E740481C1C}">
                <a14:useLocalDpi xmlns:a14="http://schemas.microsoft.com/office/drawing/2010/main" val="0"/>
              </a:ext>
            </a:extLst>
          </a:blip>
          <a:srcRect l="27640" t="17478" r="49164" b="64501"/>
          <a:stretch/>
        </p:blipFill>
        <p:spPr bwMode="auto">
          <a:xfrm>
            <a:off x="891073" y="1001011"/>
            <a:ext cx="3097053" cy="1356427"/>
          </a:xfrm>
          <a:prstGeom prst="rect">
            <a:avLst/>
          </a:prstGeom>
          <a:ln>
            <a:noFill/>
          </a:ln>
          <a:extLst>
            <a:ext uri="{53640926-AAD7-44D8-BBD7-CCE9431645EC}">
              <a14:shadowObscured xmlns:a14="http://schemas.microsoft.com/office/drawing/2010/main"/>
            </a:ext>
          </a:extLst>
        </p:spPr>
      </p:pic>
      <p:pic>
        <p:nvPicPr>
          <p:cNvPr id="34" name="Picture 33" descr="Graphical user interface, chart&#10;&#10;Description automatically generated">
            <a:extLst>
              <a:ext uri="{FF2B5EF4-FFF2-40B4-BE49-F238E27FC236}">
                <a16:creationId xmlns:a16="http://schemas.microsoft.com/office/drawing/2014/main" id="{32DD6663-EA53-4C5E-A3F0-DAD96B7948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640" t="36357" r="24971" b="5645"/>
          <a:stretch/>
        </p:blipFill>
        <p:spPr bwMode="auto">
          <a:xfrm>
            <a:off x="788644" y="2453582"/>
            <a:ext cx="3419475" cy="2615565"/>
          </a:xfrm>
          <a:prstGeom prst="rect">
            <a:avLst/>
          </a:prstGeom>
          <a:ln>
            <a:noFill/>
          </a:ln>
          <a:extLst>
            <a:ext uri="{53640926-AAD7-44D8-BBD7-CCE9431645EC}">
              <a14:shadowObscured xmlns:a14="http://schemas.microsoft.com/office/drawing/2010/main"/>
            </a:ext>
          </a:extLst>
        </p:spPr>
      </p:pic>
      <p:pic>
        <p:nvPicPr>
          <p:cNvPr id="36" name="Picture 35" descr="A screenshot of a computer&#10;&#10;Description automatically generated">
            <a:extLst>
              <a:ext uri="{FF2B5EF4-FFF2-40B4-BE49-F238E27FC236}">
                <a16:creationId xmlns:a16="http://schemas.microsoft.com/office/drawing/2014/main" id="{C745CE65-CDF0-43EE-8C43-4028699E58D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153" t="42285" r="32500" b="14121"/>
          <a:stretch/>
        </p:blipFill>
        <p:spPr bwMode="auto">
          <a:xfrm>
            <a:off x="4874382" y="1129924"/>
            <a:ext cx="3239770" cy="26473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33688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Random Forest</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Random Forest model on Balanced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 application&#10;&#10;Description automatically generated">
            <a:extLst>
              <a:ext uri="{FF2B5EF4-FFF2-40B4-BE49-F238E27FC236}">
                <a16:creationId xmlns:a16="http://schemas.microsoft.com/office/drawing/2014/main" id="{179B859F-FB81-47EF-A87A-F716C64AE634}"/>
              </a:ext>
            </a:extLst>
          </p:cNvPr>
          <p:cNvPicPr>
            <a:picLocks noChangeAspect="1"/>
          </p:cNvPicPr>
          <p:nvPr/>
        </p:nvPicPr>
        <p:blipFill rotWithShape="1">
          <a:blip r:embed="rId3">
            <a:extLst>
              <a:ext uri="{28A0092B-C50C-407E-A947-70E740481C1C}">
                <a14:useLocalDpi xmlns:a14="http://schemas.microsoft.com/office/drawing/2010/main" val="0"/>
              </a:ext>
            </a:extLst>
          </a:blip>
          <a:srcRect l="34153" t="47914" r="49441" b="38845"/>
          <a:stretch/>
        </p:blipFill>
        <p:spPr bwMode="auto">
          <a:xfrm>
            <a:off x="917786" y="1109978"/>
            <a:ext cx="2897818" cy="1461772"/>
          </a:xfrm>
          <a:prstGeom prst="rect">
            <a:avLst/>
          </a:prstGeom>
          <a:ln>
            <a:noFill/>
          </a:ln>
          <a:extLst>
            <a:ext uri="{53640926-AAD7-44D8-BBD7-CCE9431645EC}">
              <a14:shadowObscured xmlns:a14="http://schemas.microsoft.com/office/drawing/2010/main"/>
            </a:ext>
          </a:extLst>
        </p:spPr>
      </p:pic>
      <p:pic>
        <p:nvPicPr>
          <p:cNvPr id="31" name="Picture 30" descr="Graphical user interface, application&#10;&#10;Description automatically generated">
            <a:extLst>
              <a:ext uri="{FF2B5EF4-FFF2-40B4-BE49-F238E27FC236}">
                <a16:creationId xmlns:a16="http://schemas.microsoft.com/office/drawing/2014/main" id="{3B8AAE95-AE8F-438F-9C99-FBF926B528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887" t="34484" r="31017" b="20852"/>
          <a:stretch/>
        </p:blipFill>
        <p:spPr bwMode="auto">
          <a:xfrm>
            <a:off x="917786" y="2674392"/>
            <a:ext cx="2897818" cy="2304801"/>
          </a:xfrm>
          <a:prstGeom prst="rect">
            <a:avLst/>
          </a:prstGeom>
          <a:ln>
            <a:noFill/>
          </a:ln>
          <a:extLst>
            <a:ext uri="{53640926-AAD7-44D8-BBD7-CCE9431645EC}">
              <a14:shadowObscured xmlns:a14="http://schemas.microsoft.com/office/drawing/2010/main"/>
            </a:ext>
          </a:extLst>
        </p:spPr>
      </p:pic>
      <p:pic>
        <p:nvPicPr>
          <p:cNvPr id="32" name="Picture 31" descr="Graphical user interface, application&#10;&#10;Description automatically generated">
            <a:extLst>
              <a:ext uri="{FF2B5EF4-FFF2-40B4-BE49-F238E27FC236}">
                <a16:creationId xmlns:a16="http://schemas.microsoft.com/office/drawing/2014/main" id="{FCE85CD0-94E5-481C-8231-68C9E8512F8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426" t="38601" r="32507" b="18033"/>
          <a:stretch/>
        </p:blipFill>
        <p:spPr bwMode="auto">
          <a:xfrm>
            <a:off x="4957869" y="1058227"/>
            <a:ext cx="3239770" cy="26555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550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Random Forest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Random Forest model on Balanced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3" name="Picture 32" descr="Graphical user interface, application&#10;&#10;Description automatically generated">
            <a:extLst>
              <a:ext uri="{FF2B5EF4-FFF2-40B4-BE49-F238E27FC236}">
                <a16:creationId xmlns:a16="http://schemas.microsoft.com/office/drawing/2014/main" id="{23384462-841D-4D89-ACAD-09A9FA7C8C0B}"/>
              </a:ext>
            </a:extLst>
          </p:cNvPr>
          <p:cNvPicPr>
            <a:picLocks noChangeAspect="1"/>
          </p:cNvPicPr>
          <p:nvPr/>
        </p:nvPicPr>
        <p:blipFill rotWithShape="1">
          <a:blip r:embed="rId3">
            <a:extLst>
              <a:ext uri="{28A0092B-C50C-407E-A947-70E740481C1C}">
                <a14:useLocalDpi xmlns:a14="http://schemas.microsoft.com/office/drawing/2010/main" val="0"/>
              </a:ext>
            </a:extLst>
          </a:blip>
          <a:srcRect l="33882" t="25332" r="30606" b="21278"/>
          <a:stretch/>
        </p:blipFill>
        <p:spPr bwMode="auto">
          <a:xfrm>
            <a:off x="575285" y="1086604"/>
            <a:ext cx="3933462" cy="3696017"/>
          </a:xfrm>
          <a:prstGeom prst="rect">
            <a:avLst/>
          </a:prstGeom>
          <a:ln>
            <a:noFill/>
          </a:ln>
          <a:extLst>
            <a:ext uri="{53640926-AAD7-44D8-BBD7-CCE9431645EC}">
              <a14:shadowObscured xmlns:a14="http://schemas.microsoft.com/office/drawing/2010/main"/>
            </a:ext>
          </a:extLst>
        </p:spPr>
      </p:pic>
      <p:pic>
        <p:nvPicPr>
          <p:cNvPr id="34" name="Picture 33" descr="Graphical user interface, application&#10;&#10;Description automatically generated">
            <a:extLst>
              <a:ext uri="{FF2B5EF4-FFF2-40B4-BE49-F238E27FC236}">
                <a16:creationId xmlns:a16="http://schemas.microsoft.com/office/drawing/2014/main" id="{5293470A-A48F-4E11-AC73-CC093D656635}"/>
              </a:ext>
            </a:extLst>
          </p:cNvPr>
          <p:cNvPicPr>
            <a:picLocks noChangeAspect="1"/>
          </p:cNvPicPr>
          <p:nvPr/>
        </p:nvPicPr>
        <p:blipFill rotWithShape="1">
          <a:blip r:embed="rId4">
            <a:extLst>
              <a:ext uri="{28A0092B-C50C-407E-A947-70E740481C1C}">
                <a14:useLocalDpi xmlns:a14="http://schemas.microsoft.com/office/drawing/2010/main" val="0"/>
              </a:ext>
            </a:extLst>
          </a:blip>
          <a:srcRect l="34559" t="69090" r="33035" b="3492"/>
          <a:stretch/>
        </p:blipFill>
        <p:spPr bwMode="auto">
          <a:xfrm>
            <a:off x="4635255" y="1468675"/>
            <a:ext cx="4171859" cy="22061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5994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Random Forest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Random Forest model on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A picture containing graphical user interface&#10;&#10;Description automatically generated">
            <a:extLst>
              <a:ext uri="{FF2B5EF4-FFF2-40B4-BE49-F238E27FC236}">
                <a16:creationId xmlns:a16="http://schemas.microsoft.com/office/drawing/2014/main" id="{0634B5A1-8E29-4793-A964-3674672513D9}"/>
              </a:ext>
            </a:extLst>
          </p:cNvPr>
          <p:cNvPicPr>
            <a:picLocks noChangeAspect="1"/>
          </p:cNvPicPr>
          <p:nvPr/>
        </p:nvPicPr>
        <p:blipFill rotWithShape="1">
          <a:blip r:embed="rId3">
            <a:extLst>
              <a:ext uri="{28A0092B-C50C-407E-A947-70E740481C1C}">
                <a14:useLocalDpi xmlns:a14="http://schemas.microsoft.com/office/drawing/2010/main" val="0"/>
              </a:ext>
            </a:extLst>
          </a:blip>
          <a:srcRect l="33746" t="29056" r="30741" b="16509"/>
          <a:stretch/>
        </p:blipFill>
        <p:spPr bwMode="auto">
          <a:xfrm>
            <a:off x="402681" y="992981"/>
            <a:ext cx="4138291" cy="3964146"/>
          </a:xfrm>
          <a:prstGeom prst="rect">
            <a:avLst/>
          </a:prstGeom>
          <a:ln>
            <a:noFill/>
          </a:ln>
          <a:extLst>
            <a:ext uri="{53640926-AAD7-44D8-BBD7-CCE9431645EC}">
              <a14:shadowObscured xmlns:a14="http://schemas.microsoft.com/office/drawing/2010/main"/>
            </a:ext>
          </a:extLst>
        </p:spPr>
      </p:pic>
      <p:pic>
        <p:nvPicPr>
          <p:cNvPr id="31" name="Picture 30" descr="Graphical user interface, chart, application&#10;&#10;Description automatically generated">
            <a:extLst>
              <a:ext uri="{FF2B5EF4-FFF2-40B4-BE49-F238E27FC236}">
                <a16:creationId xmlns:a16="http://schemas.microsoft.com/office/drawing/2014/main" id="{DF9D0FC1-4B6C-41DC-A815-AB5CD19ED8BB}"/>
              </a:ext>
            </a:extLst>
          </p:cNvPr>
          <p:cNvPicPr>
            <a:picLocks noChangeAspect="1"/>
          </p:cNvPicPr>
          <p:nvPr/>
        </p:nvPicPr>
        <p:blipFill rotWithShape="1">
          <a:blip r:embed="rId4">
            <a:extLst>
              <a:ext uri="{28A0092B-C50C-407E-A947-70E740481C1C}">
                <a14:useLocalDpi xmlns:a14="http://schemas.microsoft.com/office/drawing/2010/main" val="0"/>
              </a:ext>
            </a:extLst>
          </a:blip>
          <a:srcRect l="34560" t="65868" r="33285" b="6317"/>
          <a:stretch/>
        </p:blipFill>
        <p:spPr bwMode="auto">
          <a:xfrm>
            <a:off x="4603030" y="1481375"/>
            <a:ext cx="4034101" cy="21807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2883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Random Forest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Random Forest model on </a:t>
            </a:r>
            <a:r>
              <a:rPr lang="en-US" sz="1800" dirty="0" err="1">
                <a:effectLst/>
                <a:latin typeface="Times New Roman" panose="02020603050405020304" pitchFamily="18" charset="0"/>
                <a:ea typeface="Times New Roman" panose="02020603050405020304" pitchFamily="18" charset="0"/>
              </a:rPr>
              <a:t>Stdscaled</a:t>
            </a:r>
            <a:r>
              <a:rPr lang="en-US" sz="1800" dirty="0">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2" name="Picture 31" descr="Graphical user interface&#10;&#10;Description automatically generated">
            <a:extLst>
              <a:ext uri="{FF2B5EF4-FFF2-40B4-BE49-F238E27FC236}">
                <a16:creationId xmlns:a16="http://schemas.microsoft.com/office/drawing/2014/main" id="{CFE9FCB0-922D-4C4C-A485-19C12B867029}"/>
              </a:ext>
            </a:extLst>
          </p:cNvPr>
          <p:cNvPicPr>
            <a:picLocks noChangeAspect="1"/>
          </p:cNvPicPr>
          <p:nvPr/>
        </p:nvPicPr>
        <p:blipFill rotWithShape="1">
          <a:blip r:embed="rId3">
            <a:extLst>
              <a:ext uri="{28A0092B-C50C-407E-A947-70E740481C1C}">
                <a14:useLocalDpi xmlns:a14="http://schemas.microsoft.com/office/drawing/2010/main" val="0"/>
              </a:ext>
            </a:extLst>
          </a:blip>
          <a:srcRect l="33341" t="38815" r="30737" b="6962"/>
          <a:stretch/>
        </p:blipFill>
        <p:spPr bwMode="auto">
          <a:xfrm>
            <a:off x="336333" y="1086604"/>
            <a:ext cx="4101654" cy="3869104"/>
          </a:xfrm>
          <a:prstGeom prst="rect">
            <a:avLst/>
          </a:prstGeom>
          <a:ln>
            <a:noFill/>
          </a:ln>
          <a:extLst>
            <a:ext uri="{53640926-AAD7-44D8-BBD7-CCE9431645EC}">
              <a14:shadowObscured xmlns:a14="http://schemas.microsoft.com/office/drawing/2010/main"/>
            </a:ext>
          </a:extLst>
        </p:spPr>
      </p:pic>
      <p:pic>
        <p:nvPicPr>
          <p:cNvPr id="33" name="Picture 32" descr="Graphical user interface, application&#10;&#10;Description automatically generated">
            <a:extLst>
              <a:ext uri="{FF2B5EF4-FFF2-40B4-BE49-F238E27FC236}">
                <a16:creationId xmlns:a16="http://schemas.microsoft.com/office/drawing/2014/main" id="{EA51F0D9-B1FF-417D-893A-21B3BFEB1607}"/>
              </a:ext>
            </a:extLst>
          </p:cNvPr>
          <p:cNvPicPr>
            <a:picLocks noChangeAspect="1"/>
          </p:cNvPicPr>
          <p:nvPr/>
        </p:nvPicPr>
        <p:blipFill rotWithShape="1">
          <a:blip r:embed="rId4">
            <a:extLst>
              <a:ext uri="{28A0092B-C50C-407E-A947-70E740481C1C}">
                <a14:useLocalDpi xmlns:a14="http://schemas.microsoft.com/office/drawing/2010/main" val="0"/>
              </a:ext>
            </a:extLst>
          </a:blip>
          <a:srcRect l="34425" t="61643" r="33163" b="11523"/>
          <a:stretch/>
        </p:blipFill>
        <p:spPr bwMode="auto">
          <a:xfrm>
            <a:off x="4572000" y="1614487"/>
            <a:ext cx="3904503" cy="20202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212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Random Forest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Random Forest model on </a:t>
            </a:r>
            <a:r>
              <a:rPr lang="en-US" sz="1800" dirty="0" err="1">
                <a:effectLst/>
                <a:latin typeface="Times New Roman" panose="02020603050405020304" pitchFamily="18" charset="0"/>
                <a:ea typeface="Times New Roman" panose="02020603050405020304" pitchFamily="18" charset="0"/>
              </a:rPr>
              <a:t>Minmaxscaled</a:t>
            </a:r>
            <a:r>
              <a:rPr lang="en-US" sz="1800" dirty="0">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 application&#10;&#10;Description automatically generated">
            <a:extLst>
              <a:ext uri="{FF2B5EF4-FFF2-40B4-BE49-F238E27FC236}">
                <a16:creationId xmlns:a16="http://schemas.microsoft.com/office/drawing/2014/main" id="{7E8B753A-0FC7-477F-A4E9-328E01A2C589}"/>
              </a:ext>
            </a:extLst>
          </p:cNvPr>
          <p:cNvPicPr>
            <a:picLocks noChangeAspect="1"/>
          </p:cNvPicPr>
          <p:nvPr/>
        </p:nvPicPr>
        <p:blipFill rotWithShape="1">
          <a:blip r:embed="rId3">
            <a:extLst>
              <a:ext uri="{28A0092B-C50C-407E-A947-70E740481C1C}">
                <a14:useLocalDpi xmlns:a14="http://schemas.microsoft.com/office/drawing/2010/main" val="0"/>
              </a:ext>
            </a:extLst>
          </a:blip>
          <a:srcRect l="33746" t="40767" r="30876" b="5014"/>
          <a:stretch/>
        </p:blipFill>
        <p:spPr bwMode="auto">
          <a:xfrm>
            <a:off x="568141" y="1014413"/>
            <a:ext cx="3937122" cy="3770946"/>
          </a:xfrm>
          <a:prstGeom prst="rect">
            <a:avLst/>
          </a:prstGeom>
          <a:ln>
            <a:noFill/>
          </a:ln>
          <a:extLst>
            <a:ext uri="{53640926-AAD7-44D8-BBD7-CCE9431645EC}">
              <a14:shadowObscured xmlns:a14="http://schemas.microsoft.com/office/drawing/2010/main"/>
            </a:ext>
          </a:extLst>
        </p:spPr>
      </p:pic>
      <p:pic>
        <p:nvPicPr>
          <p:cNvPr id="31" name="Picture 30" descr="Graphical user interface, application&#10;&#10;Description automatically generated">
            <a:extLst>
              <a:ext uri="{FF2B5EF4-FFF2-40B4-BE49-F238E27FC236}">
                <a16:creationId xmlns:a16="http://schemas.microsoft.com/office/drawing/2014/main" id="{CAB920F7-2CF5-48AC-9C1F-98BC0A5612FA}"/>
              </a:ext>
            </a:extLst>
          </p:cNvPr>
          <p:cNvPicPr>
            <a:picLocks noChangeAspect="1"/>
          </p:cNvPicPr>
          <p:nvPr/>
        </p:nvPicPr>
        <p:blipFill rotWithShape="1">
          <a:blip r:embed="rId4">
            <a:extLst>
              <a:ext uri="{28A0092B-C50C-407E-A947-70E740481C1C}">
                <a14:useLocalDpi xmlns:a14="http://schemas.microsoft.com/office/drawing/2010/main" val="0"/>
              </a:ext>
            </a:extLst>
          </a:blip>
          <a:srcRect l="34288" t="61762" r="33309" b="10650"/>
          <a:stretch/>
        </p:blipFill>
        <p:spPr bwMode="auto">
          <a:xfrm>
            <a:off x="4501464" y="1532804"/>
            <a:ext cx="4404919" cy="23436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55889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Gradient Boosting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199390" algn="ctr">
              <a:spcAft>
                <a:spcPts val="1000"/>
              </a:spcAft>
            </a:pPr>
            <a:r>
              <a:rPr lang="en-US" sz="1800" dirty="0" err="1">
                <a:effectLst/>
                <a:latin typeface="Times New Roman" panose="02020603050405020304" pitchFamily="18" charset="0"/>
                <a:ea typeface="Times New Roman" panose="02020603050405020304" pitchFamily="18" charset="0"/>
              </a:rPr>
              <a:t>GradientBoosting</a:t>
            </a:r>
            <a:r>
              <a:rPr lang="en-US" sz="1800" dirty="0">
                <a:effectLst/>
                <a:latin typeface="Times New Roman" panose="02020603050405020304" pitchFamily="18" charset="0"/>
                <a:ea typeface="Times New Roman" panose="02020603050405020304" pitchFamily="18" charset="0"/>
              </a:rPr>
              <a:t> model with RFECV on Balanced Derived Data</a:t>
            </a:r>
            <a:endParaRPr lang="en-IN" sz="1800" dirty="0">
              <a:effectLst/>
              <a:latin typeface="Times New Roman" panose="02020603050405020304" pitchFamily="18" charset="0"/>
              <a:ea typeface="Times New Roman" panose="02020603050405020304" pitchFamily="18" charset="0"/>
            </a:endParaRPr>
          </a:p>
        </p:txBody>
      </p:sp>
      <p:pic>
        <p:nvPicPr>
          <p:cNvPr id="32" name="Picture 31" descr="Graphical user interface, application&#10;&#10;Description automatically generated">
            <a:extLst>
              <a:ext uri="{FF2B5EF4-FFF2-40B4-BE49-F238E27FC236}">
                <a16:creationId xmlns:a16="http://schemas.microsoft.com/office/drawing/2014/main" id="{10EF2896-7254-4F0C-8976-49E8DEF0CE94}"/>
              </a:ext>
            </a:extLst>
          </p:cNvPr>
          <p:cNvPicPr>
            <a:picLocks noChangeAspect="1"/>
          </p:cNvPicPr>
          <p:nvPr/>
        </p:nvPicPr>
        <p:blipFill rotWithShape="1">
          <a:blip r:embed="rId3">
            <a:extLst>
              <a:ext uri="{28A0092B-C50C-407E-A947-70E740481C1C}">
                <a14:useLocalDpi xmlns:a14="http://schemas.microsoft.com/office/drawing/2010/main" val="0"/>
              </a:ext>
            </a:extLst>
          </a:blip>
          <a:srcRect l="34060" t="34694" r="31022" b="12141"/>
          <a:stretch/>
        </p:blipFill>
        <p:spPr bwMode="auto">
          <a:xfrm>
            <a:off x="397995" y="1086604"/>
            <a:ext cx="3999062" cy="3805079"/>
          </a:xfrm>
          <a:prstGeom prst="rect">
            <a:avLst/>
          </a:prstGeom>
          <a:ln>
            <a:noFill/>
          </a:ln>
          <a:extLst>
            <a:ext uri="{53640926-AAD7-44D8-BBD7-CCE9431645EC}">
              <a14:shadowObscured xmlns:a14="http://schemas.microsoft.com/office/drawing/2010/main"/>
            </a:ext>
          </a:extLst>
        </p:spPr>
      </p:pic>
      <p:pic>
        <p:nvPicPr>
          <p:cNvPr id="33" name="Picture 32" descr="Graphical user interface, application, PowerPoint&#10;&#10;Description automatically generated">
            <a:extLst>
              <a:ext uri="{FF2B5EF4-FFF2-40B4-BE49-F238E27FC236}">
                <a16:creationId xmlns:a16="http://schemas.microsoft.com/office/drawing/2014/main" id="{031693FA-6505-47E8-A3BC-7404AF0F5DBE}"/>
              </a:ext>
            </a:extLst>
          </p:cNvPr>
          <p:cNvPicPr>
            <a:picLocks noChangeAspect="1"/>
          </p:cNvPicPr>
          <p:nvPr/>
        </p:nvPicPr>
        <p:blipFill rotWithShape="1">
          <a:blip r:embed="rId4">
            <a:extLst>
              <a:ext uri="{28A0092B-C50C-407E-A947-70E740481C1C}">
                <a14:useLocalDpi xmlns:a14="http://schemas.microsoft.com/office/drawing/2010/main" val="0"/>
              </a:ext>
            </a:extLst>
          </a:blip>
          <a:srcRect l="34288" t="71597" r="32639" b="1116"/>
          <a:stretch/>
        </p:blipFill>
        <p:spPr bwMode="auto">
          <a:xfrm>
            <a:off x="4543226" y="1593055"/>
            <a:ext cx="4099127" cy="21134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29112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Gradient Boosting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199390" algn="ctr">
              <a:spcAft>
                <a:spcPts val="1000"/>
              </a:spcAft>
            </a:pPr>
            <a:r>
              <a:rPr lang="en-US" sz="1800" dirty="0" err="1">
                <a:effectLst/>
                <a:latin typeface="Times New Roman" panose="02020603050405020304" pitchFamily="18" charset="0"/>
                <a:ea typeface="Times New Roman" panose="02020603050405020304" pitchFamily="18" charset="0"/>
              </a:rPr>
              <a:t>GradientBoosting</a:t>
            </a:r>
            <a:r>
              <a:rPr lang="en-US" sz="1800" dirty="0">
                <a:effectLst/>
                <a:latin typeface="Times New Roman" panose="02020603050405020304" pitchFamily="18" charset="0"/>
                <a:ea typeface="Times New Roman" panose="02020603050405020304" pitchFamily="18" charset="0"/>
              </a:rPr>
              <a:t> model with RFECV on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10;&#10;Description automatically generated with low confidence">
            <a:extLst>
              <a:ext uri="{FF2B5EF4-FFF2-40B4-BE49-F238E27FC236}">
                <a16:creationId xmlns:a16="http://schemas.microsoft.com/office/drawing/2014/main" id="{8508F763-42B2-46A3-B934-F58ABAFE6C3A}"/>
              </a:ext>
            </a:extLst>
          </p:cNvPr>
          <p:cNvPicPr>
            <a:picLocks noChangeAspect="1"/>
          </p:cNvPicPr>
          <p:nvPr/>
        </p:nvPicPr>
        <p:blipFill rotWithShape="1">
          <a:blip r:embed="rId3">
            <a:extLst>
              <a:ext uri="{28A0092B-C50C-407E-A947-70E740481C1C}">
                <a14:useLocalDpi xmlns:a14="http://schemas.microsoft.com/office/drawing/2010/main" val="0"/>
              </a:ext>
            </a:extLst>
          </a:blip>
          <a:srcRect l="33611" t="35129" r="30472" b="10657"/>
          <a:stretch/>
        </p:blipFill>
        <p:spPr bwMode="auto">
          <a:xfrm>
            <a:off x="605473" y="1215095"/>
            <a:ext cx="3791584" cy="3576615"/>
          </a:xfrm>
          <a:prstGeom prst="rect">
            <a:avLst/>
          </a:prstGeom>
          <a:ln>
            <a:noFill/>
          </a:ln>
          <a:extLst>
            <a:ext uri="{53640926-AAD7-44D8-BBD7-CCE9431645EC}">
              <a14:shadowObscured xmlns:a14="http://schemas.microsoft.com/office/drawing/2010/main"/>
            </a:ext>
          </a:extLst>
        </p:spPr>
      </p:pic>
      <p:pic>
        <p:nvPicPr>
          <p:cNvPr id="31" name="Picture 30" descr="Graphical user interface, chart&#10;&#10;Description automatically generated">
            <a:extLst>
              <a:ext uri="{FF2B5EF4-FFF2-40B4-BE49-F238E27FC236}">
                <a16:creationId xmlns:a16="http://schemas.microsoft.com/office/drawing/2014/main" id="{BA7C7A43-3722-4280-8547-43F4E163800E}"/>
              </a:ext>
            </a:extLst>
          </p:cNvPr>
          <p:cNvPicPr>
            <a:picLocks noChangeAspect="1"/>
          </p:cNvPicPr>
          <p:nvPr/>
        </p:nvPicPr>
        <p:blipFill rotWithShape="1">
          <a:blip r:embed="rId4">
            <a:extLst>
              <a:ext uri="{28A0092B-C50C-407E-A947-70E740481C1C}">
                <a14:useLocalDpi xmlns:a14="http://schemas.microsoft.com/office/drawing/2010/main" val="0"/>
              </a:ext>
            </a:extLst>
          </a:blip>
          <a:srcRect l="34424" t="70258" r="33176" b="2195"/>
          <a:stretch/>
        </p:blipFill>
        <p:spPr bwMode="auto">
          <a:xfrm>
            <a:off x="4572000" y="1562564"/>
            <a:ext cx="4128451" cy="21936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15909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Gradient Boosting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199390" algn="ctr">
              <a:spcAft>
                <a:spcPts val="1000"/>
              </a:spcAft>
            </a:pPr>
            <a:r>
              <a:rPr lang="en-US" sz="1800" dirty="0" err="1">
                <a:effectLst/>
                <a:latin typeface="Times New Roman" panose="02020603050405020304" pitchFamily="18" charset="0"/>
                <a:ea typeface="Times New Roman" panose="02020603050405020304" pitchFamily="18" charset="0"/>
              </a:rPr>
              <a:t>GradientBoosting</a:t>
            </a:r>
            <a:r>
              <a:rPr lang="en-US" sz="1800" dirty="0">
                <a:effectLst/>
                <a:latin typeface="Times New Roman" panose="02020603050405020304" pitchFamily="18" charset="0"/>
                <a:ea typeface="Times New Roman" panose="02020603050405020304" pitchFamily="18" charset="0"/>
              </a:rPr>
              <a:t> model with RFECV on </a:t>
            </a:r>
            <a:r>
              <a:rPr lang="en-US" sz="1800" dirty="0" err="1">
                <a:effectLst/>
                <a:latin typeface="Times New Roman" panose="02020603050405020304" pitchFamily="18" charset="0"/>
                <a:ea typeface="Times New Roman" panose="02020603050405020304" pitchFamily="18" charset="0"/>
              </a:rPr>
              <a:t>Stdscaled</a:t>
            </a:r>
            <a:r>
              <a:rPr lang="en-US" sz="1800" dirty="0">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2" name="Picture 31" descr="Graphical user interface, application, PowerPoint&#10;&#10;Description automatically generated">
            <a:extLst>
              <a:ext uri="{FF2B5EF4-FFF2-40B4-BE49-F238E27FC236}">
                <a16:creationId xmlns:a16="http://schemas.microsoft.com/office/drawing/2014/main" id="{1BDE086B-837F-4825-976D-E1A69C1419DB}"/>
              </a:ext>
            </a:extLst>
          </p:cNvPr>
          <p:cNvPicPr>
            <a:picLocks noChangeAspect="1"/>
          </p:cNvPicPr>
          <p:nvPr/>
        </p:nvPicPr>
        <p:blipFill rotWithShape="1">
          <a:blip r:embed="rId3">
            <a:extLst>
              <a:ext uri="{28A0092B-C50C-407E-A947-70E740481C1C}">
                <a14:useLocalDpi xmlns:a14="http://schemas.microsoft.com/office/drawing/2010/main" val="0"/>
              </a:ext>
            </a:extLst>
          </a:blip>
          <a:srcRect l="34175" t="27932" r="31012" b="18545"/>
          <a:stretch/>
        </p:blipFill>
        <p:spPr bwMode="auto">
          <a:xfrm>
            <a:off x="434654" y="1000125"/>
            <a:ext cx="3962403" cy="3807142"/>
          </a:xfrm>
          <a:prstGeom prst="rect">
            <a:avLst/>
          </a:prstGeom>
          <a:ln>
            <a:noFill/>
          </a:ln>
          <a:extLst>
            <a:ext uri="{53640926-AAD7-44D8-BBD7-CCE9431645EC}">
              <a14:shadowObscured xmlns:a14="http://schemas.microsoft.com/office/drawing/2010/main"/>
            </a:ext>
          </a:extLst>
        </p:spPr>
      </p:pic>
      <p:pic>
        <p:nvPicPr>
          <p:cNvPr id="33" name="Picture 32" descr="Graphical user interface, application&#10;&#10;Description automatically generated">
            <a:extLst>
              <a:ext uri="{FF2B5EF4-FFF2-40B4-BE49-F238E27FC236}">
                <a16:creationId xmlns:a16="http://schemas.microsoft.com/office/drawing/2014/main" id="{B8242136-7CFA-489D-B329-698A59FE8EF5}"/>
              </a:ext>
            </a:extLst>
          </p:cNvPr>
          <p:cNvPicPr>
            <a:picLocks noChangeAspect="1"/>
          </p:cNvPicPr>
          <p:nvPr/>
        </p:nvPicPr>
        <p:blipFill rotWithShape="1">
          <a:blip r:embed="rId4">
            <a:extLst>
              <a:ext uri="{28A0092B-C50C-407E-A947-70E740481C1C}">
                <a14:useLocalDpi xmlns:a14="http://schemas.microsoft.com/office/drawing/2010/main" val="0"/>
              </a:ext>
            </a:extLst>
          </a:blip>
          <a:srcRect l="34427" t="72214" r="33302"/>
          <a:stretch/>
        </p:blipFill>
        <p:spPr bwMode="auto">
          <a:xfrm>
            <a:off x="4636126" y="1434544"/>
            <a:ext cx="4226249" cy="22744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4048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Gradient Boosting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923330"/>
          </a:xfrm>
          <a:prstGeom prst="rect">
            <a:avLst/>
          </a:prstGeom>
          <a:noFill/>
        </p:spPr>
        <p:txBody>
          <a:bodyPr wrap="square">
            <a:spAutoFit/>
          </a:bodyPr>
          <a:lstStyle/>
          <a:p>
            <a:pPr marR="379095" algn="ctr">
              <a:spcAft>
                <a:spcPts val="1000"/>
              </a:spcAft>
            </a:pPr>
            <a:r>
              <a:rPr lang="en-US" sz="1800" i="1" dirty="0" err="1">
                <a:solidFill>
                  <a:srgbClr val="1F497D"/>
                </a:solidFill>
                <a:effectLst/>
                <a:latin typeface="Times New Roman" panose="02020603050405020304" pitchFamily="18" charset="0"/>
                <a:ea typeface="Times New Roman" panose="02020603050405020304" pitchFamily="18" charset="0"/>
              </a:rPr>
              <a:t>GradientBoosting</a:t>
            </a:r>
            <a:r>
              <a:rPr lang="en-US" sz="1800" i="1" dirty="0">
                <a:solidFill>
                  <a:srgbClr val="1F497D"/>
                </a:solidFill>
                <a:effectLst/>
                <a:latin typeface="Times New Roman" panose="02020603050405020304" pitchFamily="18" charset="0"/>
                <a:ea typeface="Times New Roman" panose="02020603050405020304" pitchFamily="18" charset="0"/>
              </a:rPr>
              <a:t> model with RFECV on </a:t>
            </a:r>
            <a:r>
              <a:rPr lang="en-US" sz="1800" i="1" dirty="0" err="1">
                <a:solidFill>
                  <a:srgbClr val="1F497D"/>
                </a:solidFill>
                <a:effectLst/>
                <a:latin typeface="Times New Roman" panose="02020603050405020304" pitchFamily="18" charset="0"/>
                <a:ea typeface="Times New Roman" panose="02020603050405020304" pitchFamily="18" charset="0"/>
              </a:rPr>
              <a:t>Minmaxscaled</a:t>
            </a:r>
            <a:r>
              <a:rPr lang="en-US" sz="1800" i="1" dirty="0">
                <a:solidFill>
                  <a:srgbClr val="1F497D"/>
                </a:solidFill>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 application&#10;&#10;Description automatically generated">
            <a:extLst>
              <a:ext uri="{FF2B5EF4-FFF2-40B4-BE49-F238E27FC236}">
                <a16:creationId xmlns:a16="http://schemas.microsoft.com/office/drawing/2014/main" id="{D241F926-D180-4252-841C-835958794A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96" t="18954" r="24840" b="8593"/>
          <a:stretch/>
        </p:blipFill>
        <p:spPr bwMode="auto">
          <a:xfrm>
            <a:off x="575285" y="1021556"/>
            <a:ext cx="3868745" cy="3778567"/>
          </a:xfrm>
          <a:prstGeom prst="rect">
            <a:avLst/>
          </a:prstGeom>
          <a:ln>
            <a:noFill/>
          </a:ln>
          <a:extLst>
            <a:ext uri="{53640926-AAD7-44D8-BBD7-CCE9431645EC}">
              <a14:shadowObscured xmlns:a14="http://schemas.microsoft.com/office/drawing/2010/main"/>
            </a:ext>
          </a:extLst>
        </p:spPr>
      </p:pic>
      <p:pic>
        <p:nvPicPr>
          <p:cNvPr id="31" name="Picture 30" descr="Graphical user interface, chart, application&#10;&#10;Description automatically generated">
            <a:extLst>
              <a:ext uri="{FF2B5EF4-FFF2-40B4-BE49-F238E27FC236}">
                <a16:creationId xmlns:a16="http://schemas.microsoft.com/office/drawing/2014/main" id="{AE04A6F6-34B2-4C00-A8A0-313BF6DAFD2D}"/>
              </a:ext>
            </a:extLst>
          </p:cNvPr>
          <p:cNvPicPr>
            <a:picLocks noChangeAspect="1"/>
          </p:cNvPicPr>
          <p:nvPr/>
        </p:nvPicPr>
        <p:blipFill rotWithShape="1">
          <a:blip r:embed="rId4">
            <a:extLst>
              <a:ext uri="{28A0092B-C50C-407E-A947-70E740481C1C}">
                <a14:useLocalDpi xmlns:a14="http://schemas.microsoft.com/office/drawing/2010/main" val="0"/>
              </a:ext>
            </a:extLst>
          </a:blip>
          <a:srcRect l="34425" t="61380" r="33176" b="11297"/>
          <a:stretch/>
        </p:blipFill>
        <p:spPr bwMode="auto">
          <a:xfrm>
            <a:off x="4730584" y="1560195"/>
            <a:ext cx="3838131" cy="20231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7195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23" name="Rectangle 22">
            <a:extLst>
              <a:ext uri="{FF2B5EF4-FFF2-40B4-BE49-F238E27FC236}">
                <a16:creationId xmlns:a16="http://schemas.microsoft.com/office/drawing/2014/main" id="{EB207F3C-0940-4FDA-87EA-BDB5D4D216C6}"/>
              </a:ext>
            </a:extLst>
          </p:cNvPr>
          <p:cNvSpPr/>
          <p:nvPr/>
        </p:nvSpPr>
        <p:spPr>
          <a:xfrm>
            <a:off x="258453" y="1288651"/>
            <a:ext cx="8521065" cy="3016210"/>
          </a:xfrm>
          <a:prstGeom prst="rect">
            <a:avLst/>
          </a:prstGeom>
        </p:spPr>
        <p:txBody>
          <a:bodyPr wrap="square">
            <a:spAutoFit/>
          </a:bodyPr>
          <a:lstStyle/>
          <a:p>
            <a:pPr marL="171450" lvl="0" indent="-171450" defTabSz="457200">
              <a:buClr>
                <a:prstClr val="black">
                  <a:lumMod val="50000"/>
                  <a:lumOff val="50000"/>
                </a:prstClr>
              </a:buClr>
              <a:buFont typeface="Arial" panose="020B0604020202020204" pitchFamily="34" charset="0"/>
              <a:buChar char="•"/>
              <a:defRPr/>
            </a:pPr>
            <a:r>
              <a:rPr lang="en-IN" altLang="zh-TW" sz="1600" b="1" dirty="0">
                <a:solidFill>
                  <a:srgbClr val="626469"/>
                </a:solidFill>
                <a:cs typeface="Arial"/>
              </a:rPr>
              <a:t>Last Date of Working vs Date of Joining</a:t>
            </a:r>
          </a:p>
          <a:p>
            <a:pPr marL="628634" lvl="1" indent="-1714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Ideally the Last date of Working for an Employee should be later than the Date of Joining</a:t>
            </a:r>
          </a:p>
          <a:p>
            <a:pPr marL="628634" lvl="1" indent="-1714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Found around 70 instances where Date of Joining is later than Last Date of Working</a:t>
            </a:r>
          </a:p>
          <a:p>
            <a:pPr marL="628634" lvl="1" indent="-171450" defTabSz="457200">
              <a:buClr>
                <a:prstClr val="black">
                  <a:lumMod val="50000"/>
                  <a:lumOff val="50000"/>
                </a:prstClr>
              </a:buClr>
              <a:buFont typeface="Arial" panose="020B0604020202020204" pitchFamily="34" charset="0"/>
              <a:buChar char="•"/>
              <a:defRPr/>
            </a:pPr>
            <a:r>
              <a:rPr lang="en-US" altLang="zh-TW" sz="1400" b="1" dirty="0">
                <a:solidFill>
                  <a:srgbClr val="00B050"/>
                </a:solidFill>
              </a:rPr>
              <a:t>How to deal?</a:t>
            </a:r>
          </a:p>
          <a:p>
            <a:pPr marL="1085817" lvl="2" indent="-171450" defTabSz="457200">
              <a:buClr>
                <a:prstClr val="black">
                  <a:lumMod val="50000"/>
                  <a:lumOff val="50000"/>
                </a:prstClr>
              </a:buClr>
              <a:buFont typeface="Arial" panose="020B0604020202020204" pitchFamily="34" charset="0"/>
              <a:buChar char="•"/>
              <a:defRPr/>
            </a:pPr>
            <a:r>
              <a:rPr lang="en-IN" altLang="zh-TW" sz="1400" b="1" dirty="0">
                <a:solidFill>
                  <a:srgbClr val="626469"/>
                </a:solidFill>
                <a:cs typeface="Arial"/>
              </a:rPr>
              <a:t>Assumption</a:t>
            </a:r>
            <a:r>
              <a:rPr lang="en-IN" altLang="zh-TW" sz="1400" dirty="0">
                <a:solidFill>
                  <a:srgbClr val="626469"/>
                </a:solidFill>
                <a:cs typeface="Arial"/>
              </a:rPr>
              <a:t> : The 70 cases corresponds to the Employees who have re joined the organisation after resigning</a:t>
            </a:r>
          </a:p>
          <a:p>
            <a:pPr marL="171450" lvl="0" indent="-171450" defTabSz="457200">
              <a:buClr>
                <a:prstClr val="black">
                  <a:lumMod val="50000"/>
                  <a:lumOff val="50000"/>
                </a:prstClr>
              </a:buClr>
              <a:buFont typeface="Arial" panose="020B0604020202020204" pitchFamily="34" charset="0"/>
              <a:buChar char="•"/>
              <a:defRPr/>
            </a:pPr>
            <a:endParaRPr lang="en-IN" altLang="zh-TW" sz="1600" dirty="0">
              <a:solidFill>
                <a:srgbClr val="626469"/>
              </a:solidFill>
              <a:cs typeface="Arial"/>
            </a:endParaRPr>
          </a:p>
          <a:p>
            <a:pPr marL="171450" lvl="0" indent="-171450" defTabSz="457200">
              <a:buClr>
                <a:prstClr val="black">
                  <a:lumMod val="50000"/>
                  <a:lumOff val="50000"/>
                </a:prstClr>
              </a:buClr>
              <a:buFont typeface="Arial" panose="020B0604020202020204" pitchFamily="34" charset="0"/>
              <a:buChar char="•"/>
              <a:defRPr/>
            </a:pPr>
            <a:r>
              <a:rPr lang="en-IN" altLang="zh-TW" sz="1600" b="1" dirty="0">
                <a:solidFill>
                  <a:srgbClr val="626469"/>
                </a:solidFill>
                <a:cs typeface="Arial"/>
              </a:rPr>
              <a:t>Joining Designation vs Latest Designation</a:t>
            </a:r>
          </a:p>
          <a:p>
            <a:pPr marL="628634" lvl="1" indent="-1714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Ideally, we know that employees may get a 0 or 1 promotion per year</a:t>
            </a:r>
          </a:p>
          <a:p>
            <a:pPr marL="628634" lvl="1" indent="-1714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In the given that dataset, there are 44 cases where employees have got more than 1 promotion per year</a:t>
            </a:r>
          </a:p>
          <a:p>
            <a:pPr marL="628634" lvl="1" indent="-171450" defTabSz="457200">
              <a:buClr>
                <a:prstClr val="black">
                  <a:lumMod val="50000"/>
                  <a:lumOff val="50000"/>
                </a:prstClr>
              </a:buClr>
              <a:buFont typeface="Arial" panose="020B0604020202020204" pitchFamily="34" charset="0"/>
              <a:buChar char="•"/>
              <a:defRPr/>
            </a:pPr>
            <a:r>
              <a:rPr lang="en-IN" altLang="zh-TW" sz="1400" dirty="0">
                <a:solidFill>
                  <a:srgbClr val="626469"/>
                </a:solidFill>
                <a:cs typeface="Arial"/>
              </a:rPr>
              <a:t>A maximum of 50 promotions per year is observed</a:t>
            </a:r>
          </a:p>
          <a:p>
            <a:pPr lvl="0" defTabSz="457200">
              <a:buClr>
                <a:prstClr val="black">
                  <a:lumMod val="50000"/>
                  <a:lumOff val="50000"/>
                </a:prstClr>
              </a:buClr>
              <a:defRPr/>
            </a:pPr>
            <a:endParaRPr lang="en-IN" altLang="zh-TW" sz="1600" dirty="0">
              <a:solidFill>
                <a:srgbClr val="626469"/>
              </a:solidFill>
              <a:cs typeface="Arial"/>
            </a:endParaRPr>
          </a:p>
        </p:txBody>
      </p:sp>
      <p:sp>
        <p:nvSpPr>
          <p:cNvPr id="25" name="Rounded Rectangle 52">
            <a:extLst>
              <a:ext uri="{FF2B5EF4-FFF2-40B4-BE49-F238E27FC236}">
                <a16:creationId xmlns:a16="http://schemas.microsoft.com/office/drawing/2014/main" id="{1442988D-0E64-9340-AD76-A7D7E7B8AA29}"/>
              </a:ext>
            </a:extLst>
          </p:cNvPr>
          <p:cNvSpPr/>
          <p:nvPr/>
        </p:nvSpPr>
        <p:spPr>
          <a:xfrm>
            <a:off x="196649" y="677221"/>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Data Quality Issues</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60577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AdaBoost Classifier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i="1" dirty="0">
                <a:solidFill>
                  <a:srgbClr val="1F497D"/>
                </a:solidFill>
                <a:effectLst/>
                <a:latin typeface="Times New Roman" panose="02020603050405020304" pitchFamily="18" charset="0"/>
                <a:ea typeface="Times New Roman" panose="02020603050405020304" pitchFamily="18" charset="0"/>
              </a:rPr>
              <a:t>AdaBoost mode with RFECV on Balanced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3" name="Picture 32" descr="Graphical user interface, application&#10;&#10;Description automatically generated">
            <a:extLst>
              <a:ext uri="{FF2B5EF4-FFF2-40B4-BE49-F238E27FC236}">
                <a16:creationId xmlns:a16="http://schemas.microsoft.com/office/drawing/2014/main" id="{526D414B-1D80-4B46-82AA-04E2F760F4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824" t="21901" r="24448" b="6703"/>
          <a:stretch/>
        </p:blipFill>
        <p:spPr bwMode="auto">
          <a:xfrm>
            <a:off x="496705" y="1077645"/>
            <a:ext cx="4075295" cy="3891478"/>
          </a:xfrm>
          <a:prstGeom prst="rect">
            <a:avLst/>
          </a:prstGeom>
          <a:ln>
            <a:noFill/>
          </a:ln>
          <a:extLst>
            <a:ext uri="{53640926-AAD7-44D8-BBD7-CCE9431645EC}">
              <a14:shadowObscured xmlns:a14="http://schemas.microsoft.com/office/drawing/2010/main"/>
            </a:ext>
          </a:extLst>
        </p:spPr>
      </p:pic>
      <p:pic>
        <p:nvPicPr>
          <p:cNvPr id="34" name="Picture 33" descr="Graphical user interface, application&#10;&#10;Description automatically generated">
            <a:extLst>
              <a:ext uri="{FF2B5EF4-FFF2-40B4-BE49-F238E27FC236}">
                <a16:creationId xmlns:a16="http://schemas.microsoft.com/office/drawing/2014/main" id="{41090A92-2FF7-47D2-B20E-9B2A40014B5A}"/>
              </a:ext>
            </a:extLst>
          </p:cNvPr>
          <p:cNvPicPr>
            <a:picLocks noChangeAspect="1"/>
          </p:cNvPicPr>
          <p:nvPr/>
        </p:nvPicPr>
        <p:blipFill rotWithShape="1">
          <a:blip r:embed="rId4">
            <a:extLst>
              <a:ext uri="{28A0092B-C50C-407E-A947-70E740481C1C}">
                <a14:useLocalDpi xmlns:a14="http://schemas.microsoft.com/office/drawing/2010/main" val="0"/>
              </a:ext>
            </a:extLst>
          </a:blip>
          <a:srcRect l="34559" t="69173" r="32764" b="3710"/>
          <a:stretch/>
        </p:blipFill>
        <p:spPr bwMode="auto">
          <a:xfrm>
            <a:off x="4674412" y="1650205"/>
            <a:ext cx="3787847" cy="19645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64807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AdaBoost Classifier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AdaBoost model with RFECV on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 application&#10;&#10;Description automatically generated">
            <a:extLst>
              <a:ext uri="{FF2B5EF4-FFF2-40B4-BE49-F238E27FC236}">
                <a16:creationId xmlns:a16="http://schemas.microsoft.com/office/drawing/2014/main" id="{51F985BA-F156-4F40-B833-49749B1AB8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3" t="19584" r="24767" b="8599"/>
          <a:stretch/>
        </p:blipFill>
        <p:spPr bwMode="auto">
          <a:xfrm>
            <a:off x="560997" y="1077645"/>
            <a:ext cx="3942311" cy="3801745"/>
          </a:xfrm>
          <a:prstGeom prst="rect">
            <a:avLst/>
          </a:prstGeom>
          <a:ln>
            <a:noFill/>
          </a:ln>
          <a:extLst>
            <a:ext uri="{53640926-AAD7-44D8-BBD7-CCE9431645EC}">
              <a14:shadowObscured xmlns:a14="http://schemas.microsoft.com/office/drawing/2010/main"/>
            </a:ext>
          </a:extLst>
        </p:spPr>
      </p:pic>
      <p:pic>
        <p:nvPicPr>
          <p:cNvPr id="31" name="Picture 30" descr="Graphical user interface, chart, application&#10;&#10;Description automatically generated">
            <a:extLst>
              <a:ext uri="{FF2B5EF4-FFF2-40B4-BE49-F238E27FC236}">
                <a16:creationId xmlns:a16="http://schemas.microsoft.com/office/drawing/2014/main" id="{11E1AE9E-4F52-4D1C-B10C-4B667B2D7670}"/>
              </a:ext>
            </a:extLst>
          </p:cNvPr>
          <p:cNvPicPr>
            <a:picLocks noChangeAspect="1"/>
          </p:cNvPicPr>
          <p:nvPr/>
        </p:nvPicPr>
        <p:blipFill rotWithShape="1">
          <a:blip r:embed="rId4">
            <a:extLst>
              <a:ext uri="{28A0092B-C50C-407E-A947-70E740481C1C}">
                <a14:useLocalDpi xmlns:a14="http://schemas.microsoft.com/office/drawing/2010/main" val="0"/>
              </a:ext>
            </a:extLst>
          </a:blip>
          <a:srcRect l="34288" t="68522" r="33446" b="3930"/>
          <a:stretch/>
        </p:blipFill>
        <p:spPr bwMode="auto">
          <a:xfrm>
            <a:off x="4397057" y="1498996"/>
            <a:ext cx="4413421" cy="23548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8640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AdaBoost Classifier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AdaBoost model with RFECV on </a:t>
            </a:r>
            <a:r>
              <a:rPr lang="en-US" sz="1800" dirty="0" err="1">
                <a:effectLst/>
                <a:latin typeface="Times New Roman" panose="02020603050405020304" pitchFamily="18" charset="0"/>
                <a:ea typeface="Times New Roman" panose="02020603050405020304" pitchFamily="18" charset="0"/>
              </a:rPr>
              <a:t>Stdscaled</a:t>
            </a:r>
            <a:r>
              <a:rPr lang="en-US" sz="1800" dirty="0">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2" name="Picture 31" descr="Graphical user interface, application, PowerPoint&#10;&#10;Description automatically generated">
            <a:extLst>
              <a:ext uri="{FF2B5EF4-FFF2-40B4-BE49-F238E27FC236}">
                <a16:creationId xmlns:a16="http://schemas.microsoft.com/office/drawing/2014/main" id="{DB6DD7EB-18BC-4667-9834-7E44094781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297" t="22323" r="24449" b="6073"/>
          <a:stretch/>
        </p:blipFill>
        <p:spPr bwMode="auto">
          <a:xfrm>
            <a:off x="448310" y="1077645"/>
            <a:ext cx="3948747" cy="3739295"/>
          </a:xfrm>
          <a:prstGeom prst="rect">
            <a:avLst/>
          </a:prstGeom>
          <a:ln>
            <a:noFill/>
          </a:ln>
          <a:extLst>
            <a:ext uri="{53640926-AAD7-44D8-BBD7-CCE9431645EC}">
              <a14:shadowObscured xmlns:a14="http://schemas.microsoft.com/office/drawing/2010/main"/>
            </a:ext>
          </a:extLst>
        </p:spPr>
      </p:pic>
      <p:pic>
        <p:nvPicPr>
          <p:cNvPr id="33" name="Picture 32" descr="Graphical user interface, chart&#10;&#10;Description automatically generated">
            <a:extLst>
              <a:ext uri="{FF2B5EF4-FFF2-40B4-BE49-F238E27FC236}">
                <a16:creationId xmlns:a16="http://schemas.microsoft.com/office/drawing/2014/main" id="{7B94A9A7-5717-4C62-86A4-77DEB3B5461F}"/>
              </a:ext>
            </a:extLst>
          </p:cNvPr>
          <p:cNvPicPr>
            <a:picLocks noChangeAspect="1"/>
          </p:cNvPicPr>
          <p:nvPr/>
        </p:nvPicPr>
        <p:blipFill rotWithShape="1">
          <a:blip r:embed="rId4">
            <a:extLst>
              <a:ext uri="{28A0092B-C50C-407E-A947-70E740481C1C}">
                <a14:useLocalDpi xmlns:a14="http://schemas.microsoft.com/office/drawing/2010/main" val="0"/>
              </a:ext>
            </a:extLst>
          </a:blip>
          <a:srcRect l="34017" t="61584" r="33445" b="10000"/>
          <a:stretch/>
        </p:blipFill>
        <p:spPr bwMode="auto">
          <a:xfrm>
            <a:off x="4326750" y="1447886"/>
            <a:ext cx="4532079" cy="24736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01931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AdaBoost Classifier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923330"/>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AdaBoost model with RFECV on </a:t>
            </a:r>
            <a:r>
              <a:rPr lang="en-US" sz="1800" dirty="0" err="1">
                <a:effectLst/>
                <a:latin typeface="Times New Roman" panose="02020603050405020304" pitchFamily="18" charset="0"/>
                <a:ea typeface="Times New Roman" panose="02020603050405020304" pitchFamily="18" charset="0"/>
              </a:rPr>
              <a:t>Minmaxscaled</a:t>
            </a:r>
            <a:r>
              <a:rPr lang="en-US" sz="1800" dirty="0">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 application&#10;&#10;Description automatically generated">
            <a:extLst>
              <a:ext uri="{FF2B5EF4-FFF2-40B4-BE49-F238E27FC236}">
                <a16:creationId xmlns:a16="http://schemas.microsoft.com/office/drawing/2014/main" id="{438C0609-FDFA-4F27-A11A-8C42078A5E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298" t="18111" r="24879" b="9234"/>
          <a:stretch/>
        </p:blipFill>
        <p:spPr bwMode="auto">
          <a:xfrm>
            <a:off x="317664" y="1077645"/>
            <a:ext cx="4060725" cy="3937937"/>
          </a:xfrm>
          <a:prstGeom prst="rect">
            <a:avLst/>
          </a:prstGeom>
          <a:ln>
            <a:noFill/>
          </a:ln>
          <a:extLst>
            <a:ext uri="{53640926-AAD7-44D8-BBD7-CCE9431645EC}">
              <a14:shadowObscured xmlns:a14="http://schemas.microsoft.com/office/drawing/2010/main"/>
            </a:ext>
          </a:extLst>
        </p:spPr>
      </p:pic>
      <p:pic>
        <p:nvPicPr>
          <p:cNvPr id="31" name="Picture 30" descr="Graphical user interface, chart, application&#10;&#10;Description automatically generated">
            <a:extLst>
              <a:ext uri="{FF2B5EF4-FFF2-40B4-BE49-F238E27FC236}">
                <a16:creationId xmlns:a16="http://schemas.microsoft.com/office/drawing/2014/main" id="{25705AB2-FB88-4CAD-BB03-93F8AC4915D3}"/>
              </a:ext>
            </a:extLst>
          </p:cNvPr>
          <p:cNvPicPr>
            <a:picLocks noChangeAspect="1"/>
          </p:cNvPicPr>
          <p:nvPr/>
        </p:nvPicPr>
        <p:blipFill rotWithShape="1">
          <a:blip r:embed="rId4">
            <a:extLst>
              <a:ext uri="{28A0092B-C50C-407E-A947-70E740481C1C}">
                <a14:useLocalDpi xmlns:a14="http://schemas.microsoft.com/office/drawing/2010/main" val="0"/>
              </a:ext>
            </a:extLst>
          </a:blip>
          <a:srcRect l="34289" t="65540" r="32910" b="6754"/>
          <a:stretch/>
        </p:blipFill>
        <p:spPr bwMode="auto">
          <a:xfrm>
            <a:off x="4645335" y="1693624"/>
            <a:ext cx="3835558" cy="20244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9086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Voting Classifier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i="1" dirty="0">
                <a:solidFill>
                  <a:srgbClr val="1F497D"/>
                </a:solidFill>
                <a:effectLst/>
                <a:latin typeface="Times New Roman" panose="02020603050405020304" pitchFamily="18" charset="0"/>
                <a:ea typeface="Times New Roman" panose="02020603050405020304" pitchFamily="18" charset="0"/>
              </a:rPr>
              <a:t>Voting Classifier model on Balanced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2" name="Picture 31" descr="Graphical user interface, application&#10;&#10;Description automatically generated">
            <a:extLst>
              <a:ext uri="{FF2B5EF4-FFF2-40B4-BE49-F238E27FC236}">
                <a16:creationId xmlns:a16="http://schemas.microsoft.com/office/drawing/2014/main" id="{322599B9-FB38-4EBB-88B8-B1187C7D0325}"/>
              </a:ext>
            </a:extLst>
          </p:cNvPr>
          <p:cNvPicPr>
            <a:picLocks noChangeAspect="1"/>
          </p:cNvPicPr>
          <p:nvPr/>
        </p:nvPicPr>
        <p:blipFill rotWithShape="1">
          <a:blip r:embed="rId3">
            <a:extLst>
              <a:ext uri="{28A0092B-C50C-407E-A947-70E740481C1C}">
                <a14:useLocalDpi xmlns:a14="http://schemas.microsoft.com/office/drawing/2010/main" val="0"/>
              </a:ext>
            </a:extLst>
          </a:blip>
          <a:srcRect l="34122" t="29043" r="49502" b="57565"/>
          <a:stretch/>
        </p:blipFill>
        <p:spPr bwMode="auto">
          <a:xfrm>
            <a:off x="714850" y="1017352"/>
            <a:ext cx="3303689" cy="1318654"/>
          </a:xfrm>
          <a:prstGeom prst="rect">
            <a:avLst/>
          </a:prstGeom>
          <a:ln>
            <a:noFill/>
          </a:ln>
          <a:extLst>
            <a:ext uri="{53640926-AAD7-44D8-BBD7-CCE9431645EC}">
              <a14:shadowObscured xmlns:a14="http://schemas.microsoft.com/office/drawing/2010/main"/>
            </a:ext>
          </a:extLst>
        </p:spPr>
      </p:pic>
      <p:pic>
        <p:nvPicPr>
          <p:cNvPr id="33" name="Picture 32" descr="Graphical user interface, application&#10;&#10;Description automatically generated">
            <a:extLst>
              <a:ext uri="{FF2B5EF4-FFF2-40B4-BE49-F238E27FC236}">
                <a16:creationId xmlns:a16="http://schemas.microsoft.com/office/drawing/2014/main" id="{D2E4D82B-19BD-452F-909B-E8E0A8514B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288" t="42501" r="31147" b="13039"/>
          <a:stretch/>
        </p:blipFill>
        <p:spPr bwMode="auto">
          <a:xfrm>
            <a:off x="663107" y="2298814"/>
            <a:ext cx="3419475" cy="2748915"/>
          </a:xfrm>
          <a:prstGeom prst="rect">
            <a:avLst/>
          </a:prstGeom>
          <a:ln>
            <a:noFill/>
          </a:ln>
          <a:extLst>
            <a:ext uri="{53640926-AAD7-44D8-BBD7-CCE9431645EC}">
              <a14:shadowObscured xmlns:a14="http://schemas.microsoft.com/office/drawing/2010/main"/>
            </a:ext>
          </a:extLst>
        </p:spPr>
      </p:pic>
      <p:pic>
        <p:nvPicPr>
          <p:cNvPr id="34" name="Picture 33" descr="Graphical user interface, application, PowerPoint&#10;&#10;Description automatically generated">
            <a:extLst>
              <a:ext uri="{FF2B5EF4-FFF2-40B4-BE49-F238E27FC236}">
                <a16:creationId xmlns:a16="http://schemas.microsoft.com/office/drawing/2014/main" id="{F64D5739-F87A-4DD9-987B-49D73E8382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017" t="49875" r="32500" b="6746"/>
          <a:stretch/>
        </p:blipFill>
        <p:spPr bwMode="auto">
          <a:xfrm>
            <a:off x="4972905" y="1117282"/>
            <a:ext cx="3239770" cy="26231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72398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Voting Classifier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i="1" dirty="0">
                <a:solidFill>
                  <a:srgbClr val="1F497D"/>
                </a:solidFill>
                <a:effectLst/>
                <a:latin typeface="Times New Roman" panose="02020603050405020304" pitchFamily="18" charset="0"/>
                <a:ea typeface="Times New Roman" panose="02020603050405020304" pitchFamily="18" charset="0"/>
              </a:rPr>
              <a:t>Voting Classifier model on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 application&#10;&#10;Description automatically generated">
            <a:extLst>
              <a:ext uri="{FF2B5EF4-FFF2-40B4-BE49-F238E27FC236}">
                <a16:creationId xmlns:a16="http://schemas.microsoft.com/office/drawing/2014/main" id="{97F1CD7D-FAE0-4760-BE28-0282BB9D76C8}"/>
              </a:ext>
            </a:extLst>
          </p:cNvPr>
          <p:cNvPicPr>
            <a:picLocks noChangeAspect="1"/>
          </p:cNvPicPr>
          <p:nvPr/>
        </p:nvPicPr>
        <p:blipFill rotWithShape="1">
          <a:blip r:embed="rId3">
            <a:extLst>
              <a:ext uri="{28A0092B-C50C-407E-A947-70E740481C1C}">
                <a14:useLocalDpi xmlns:a14="http://schemas.microsoft.com/office/drawing/2010/main" val="0"/>
              </a:ext>
            </a:extLst>
          </a:blip>
          <a:srcRect l="34017" t="33394" r="49312" b="53161"/>
          <a:stretch/>
        </p:blipFill>
        <p:spPr bwMode="auto">
          <a:xfrm>
            <a:off x="755822" y="1004519"/>
            <a:ext cx="2882872" cy="1294295"/>
          </a:xfrm>
          <a:prstGeom prst="rect">
            <a:avLst/>
          </a:prstGeom>
          <a:ln>
            <a:noFill/>
          </a:ln>
          <a:extLst>
            <a:ext uri="{53640926-AAD7-44D8-BBD7-CCE9431645EC}">
              <a14:shadowObscured xmlns:a14="http://schemas.microsoft.com/office/drawing/2010/main"/>
            </a:ext>
          </a:extLst>
        </p:spPr>
      </p:pic>
      <p:pic>
        <p:nvPicPr>
          <p:cNvPr id="31" name="Picture 30" descr="Graphical user interface, application, PowerPoint&#10;&#10;Description automatically generated">
            <a:extLst>
              <a:ext uri="{FF2B5EF4-FFF2-40B4-BE49-F238E27FC236}">
                <a16:creationId xmlns:a16="http://schemas.microsoft.com/office/drawing/2014/main" id="{2C7E894E-7751-4DA4-8DFA-38589AC71B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017" t="39249" r="31014" b="16511"/>
          <a:stretch/>
        </p:blipFill>
        <p:spPr bwMode="auto">
          <a:xfrm>
            <a:off x="656957" y="2335282"/>
            <a:ext cx="3419475" cy="2703830"/>
          </a:xfrm>
          <a:prstGeom prst="rect">
            <a:avLst/>
          </a:prstGeom>
          <a:ln>
            <a:noFill/>
          </a:ln>
          <a:extLst>
            <a:ext uri="{53640926-AAD7-44D8-BBD7-CCE9431645EC}">
              <a14:shadowObscured xmlns:a14="http://schemas.microsoft.com/office/drawing/2010/main"/>
            </a:ext>
          </a:extLst>
        </p:spPr>
      </p:pic>
      <p:pic>
        <p:nvPicPr>
          <p:cNvPr id="36" name="Picture 35" descr="Graphical user interface, application, PowerPoint&#10;&#10;Description automatically generated">
            <a:extLst>
              <a:ext uri="{FF2B5EF4-FFF2-40B4-BE49-F238E27FC236}">
                <a16:creationId xmlns:a16="http://schemas.microsoft.com/office/drawing/2014/main" id="{DD1DC439-4378-4259-94E5-A61EF3FFD2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288" t="38381" r="32774" b="18462"/>
          <a:stretch/>
        </p:blipFill>
        <p:spPr bwMode="auto">
          <a:xfrm>
            <a:off x="5054400" y="1034167"/>
            <a:ext cx="3239770" cy="26530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4297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Voting Classifier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Voting Classifier model on </a:t>
            </a:r>
            <a:r>
              <a:rPr lang="en-US" sz="1800" dirty="0" err="1">
                <a:effectLst/>
                <a:latin typeface="Times New Roman" panose="02020603050405020304" pitchFamily="18" charset="0"/>
                <a:ea typeface="Times New Roman" panose="02020603050405020304" pitchFamily="18" charset="0"/>
              </a:rPr>
              <a:t>Stdscaled</a:t>
            </a:r>
            <a:r>
              <a:rPr lang="en-US" sz="1800" dirty="0">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2" name="Picture 31" descr="Graphical user interface, application&#10;&#10;Description automatically generated">
            <a:extLst>
              <a:ext uri="{FF2B5EF4-FFF2-40B4-BE49-F238E27FC236}">
                <a16:creationId xmlns:a16="http://schemas.microsoft.com/office/drawing/2014/main" id="{F5FC58EB-EA68-4759-B5F3-4EE6B8BD599E}"/>
              </a:ext>
            </a:extLst>
          </p:cNvPr>
          <p:cNvPicPr>
            <a:picLocks noChangeAspect="1"/>
          </p:cNvPicPr>
          <p:nvPr/>
        </p:nvPicPr>
        <p:blipFill rotWithShape="1">
          <a:blip r:embed="rId3">
            <a:extLst>
              <a:ext uri="{28A0092B-C50C-407E-A947-70E740481C1C}">
                <a14:useLocalDpi xmlns:a14="http://schemas.microsoft.com/office/drawing/2010/main" val="0"/>
              </a:ext>
            </a:extLst>
          </a:blip>
          <a:srcRect l="33611" t="44241" r="49309" b="42317"/>
          <a:stretch/>
        </p:blipFill>
        <p:spPr bwMode="auto">
          <a:xfrm>
            <a:off x="677304" y="967775"/>
            <a:ext cx="3067843" cy="1392907"/>
          </a:xfrm>
          <a:prstGeom prst="rect">
            <a:avLst/>
          </a:prstGeom>
          <a:ln>
            <a:noFill/>
          </a:ln>
          <a:extLst>
            <a:ext uri="{53640926-AAD7-44D8-BBD7-CCE9431645EC}">
              <a14:shadowObscured xmlns:a14="http://schemas.microsoft.com/office/drawing/2010/main"/>
            </a:ext>
          </a:extLst>
        </p:spPr>
      </p:pic>
      <p:pic>
        <p:nvPicPr>
          <p:cNvPr id="33" name="Picture 32" descr="Graphical user interface, application, PowerPoint&#10;&#10;Description automatically generated">
            <a:extLst>
              <a:ext uri="{FF2B5EF4-FFF2-40B4-BE49-F238E27FC236}">
                <a16:creationId xmlns:a16="http://schemas.microsoft.com/office/drawing/2014/main" id="{99C22FA5-74B9-4D71-8FC1-37E226BDE0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288" t="36214" r="30877" b="19979"/>
          <a:stretch/>
        </p:blipFill>
        <p:spPr bwMode="auto">
          <a:xfrm>
            <a:off x="684981" y="2343219"/>
            <a:ext cx="3419475" cy="2687955"/>
          </a:xfrm>
          <a:prstGeom prst="rect">
            <a:avLst/>
          </a:prstGeom>
          <a:ln>
            <a:noFill/>
          </a:ln>
          <a:extLst>
            <a:ext uri="{53640926-AAD7-44D8-BBD7-CCE9431645EC}">
              <a14:shadowObscured xmlns:a14="http://schemas.microsoft.com/office/drawing/2010/main"/>
            </a:ext>
          </a:extLst>
        </p:spPr>
      </p:pic>
      <p:pic>
        <p:nvPicPr>
          <p:cNvPr id="34" name="Picture 33" descr="A screenshot of a computer&#10;&#10;Description automatically generated with medium confidence">
            <a:extLst>
              <a:ext uri="{FF2B5EF4-FFF2-40B4-BE49-F238E27FC236}">
                <a16:creationId xmlns:a16="http://schemas.microsoft.com/office/drawing/2014/main" id="{78C40A85-C35E-4BC6-A12A-B62535218EB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288" t="41851" r="32368" b="14992"/>
          <a:stretch/>
        </p:blipFill>
        <p:spPr bwMode="auto">
          <a:xfrm>
            <a:off x="5039546" y="1255785"/>
            <a:ext cx="3239770" cy="26206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0902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2" name="Group 21">
            <a:extLst>
              <a:ext uri="{FF2B5EF4-FFF2-40B4-BE49-F238E27FC236}">
                <a16:creationId xmlns:a16="http://schemas.microsoft.com/office/drawing/2014/main" id="{60520EFD-6A16-4B5B-A2A3-A6303138E232}"/>
              </a:ext>
            </a:extLst>
          </p:cNvPr>
          <p:cNvGrpSpPr/>
          <p:nvPr/>
        </p:nvGrpSpPr>
        <p:grpSpPr>
          <a:xfrm>
            <a:off x="3988126" y="74353"/>
            <a:ext cx="1296000" cy="360000"/>
            <a:chOff x="7239325" y="16256"/>
            <a:chExt cx="1634954" cy="638126"/>
          </a:xfrm>
          <a:solidFill>
            <a:srgbClr val="2DAD45"/>
          </a:solidFill>
          <a:scene3d>
            <a:camera prst="orthographicFront"/>
            <a:lightRig rig="flat" dir="t"/>
          </a:scene3d>
        </p:grpSpPr>
        <p:sp>
          <p:nvSpPr>
            <p:cNvPr id="23" name="Chevron 124">
              <a:extLst>
                <a:ext uri="{FF2B5EF4-FFF2-40B4-BE49-F238E27FC236}">
                  <a16:creationId xmlns:a16="http://schemas.microsoft.com/office/drawing/2014/main" id="{1EBC8C51-7B89-478E-B93A-097C88A75CE8}"/>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4" name="Chevron 14">
              <a:extLst>
                <a:ext uri="{FF2B5EF4-FFF2-40B4-BE49-F238E27FC236}">
                  <a16:creationId xmlns:a16="http://schemas.microsoft.com/office/drawing/2014/main" id="{3C4C7F87-6E75-4356-A909-3EEB3074C052}"/>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Voting Classifier with RFECV</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5" name="TextBox 34">
            <a:extLst>
              <a:ext uri="{FF2B5EF4-FFF2-40B4-BE49-F238E27FC236}">
                <a16:creationId xmlns:a16="http://schemas.microsoft.com/office/drawing/2014/main" id="{53BA9D8A-A52D-4908-8B16-E0ADB1255D8A}"/>
              </a:ext>
            </a:extLst>
          </p:cNvPr>
          <p:cNvSpPr txBox="1"/>
          <p:nvPr/>
        </p:nvSpPr>
        <p:spPr>
          <a:xfrm>
            <a:off x="4572000" y="3921528"/>
            <a:ext cx="4572000" cy="646331"/>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Voting Classifier model on </a:t>
            </a:r>
            <a:r>
              <a:rPr lang="en-US" sz="1800" dirty="0" err="1">
                <a:effectLst/>
                <a:latin typeface="Times New Roman" panose="02020603050405020304" pitchFamily="18" charset="0"/>
                <a:ea typeface="Times New Roman" panose="02020603050405020304" pitchFamily="18" charset="0"/>
              </a:rPr>
              <a:t>Minmaxscaled</a:t>
            </a:r>
            <a:r>
              <a:rPr lang="en-US" sz="1800" dirty="0">
                <a:effectLst/>
                <a:latin typeface="Times New Roman" panose="02020603050405020304" pitchFamily="18" charset="0"/>
                <a:ea typeface="Times New Roman" panose="02020603050405020304" pitchFamily="18" charset="0"/>
              </a:rPr>
              <a:t> Balanced Binned Derived Data</a:t>
            </a:r>
            <a:endParaRPr lang="en-IN" sz="1800" i="1" dirty="0">
              <a:solidFill>
                <a:srgbClr val="1F497D"/>
              </a:solidFill>
              <a:effectLst/>
              <a:latin typeface="Times New Roman" panose="02020603050405020304" pitchFamily="18" charset="0"/>
              <a:ea typeface="Times New Roman" panose="02020603050405020304" pitchFamily="18" charset="0"/>
            </a:endParaRPr>
          </a:p>
        </p:txBody>
      </p:sp>
      <p:pic>
        <p:nvPicPr>
          <p:cNvPr id="30" name="Picture 29" descr="Graphical user interface, application, PowerPoint&#10;&#10;Description automatically generated">
            <a:extLst>
              <a:ext uri="{FF2B5EF4-FFF2-40B4-BE49-F238E27FC236}">
                <a16:creationId xmlns:a16="http://schemas.microsoft.com/office/drawing/2014/main" id="{EB66819B-880A-47C1-856E-879936776626}"/>
              </a:ext>
            </a:extLst>
          </p:cNvPr>
          <p:cNvPicPr>
            <a:picLocks noChangeAspect="1"/>
          </p:cNvPicPr>
          <p:nvPr/>
        </p:nvPicPr>
        <p:blipFill rotWithShape="1">
          <a:blip r:embed="rId3">
            <a:extLst>
              <a:ext uri="{28A0092B-C50C-407E-A947-70E740481C1C}">
                <a14:useLocalDpi xmlns:a14="http://schemas.microsoft.com/office/drawing/2010/main" val="0"/>
              </a:ext>
            </a:extLst>
          </a:blip>
          <a:srcRect l="33611" t="44887" r="49445" b="41666"/>
          <a:stretch/>
        </p:blipFill>
        <p:spPr bwMode="auto">
          <a:xfrm>
            <a:off x="740856" y="1041046"/>
            <a:ext cx="3049141" cy="1116367"/>
          </a:xfrm>
          <a:prstGeom prst="rect">
            <a:avLst/>
          </a:prstGeom>
          <a:ln>
            <a:noFill/>
          </a:ln>
          <a:extLst>
            <a:ext uri="{53640926-AAD7-44D8-BBD7-CCE9431645EC}">
              <a14:shadowObscured xmlns:a14="http://schemas.microsoft.com/office/drawing/2010/main"/>
            </a:ext>
          </a:extLst>
        </p:spPr>
      </p:pic>
      <p:pic>
        <p:nvPicPr>
          <p:cNvPr id="31" name="Picture 30" descr="Graphical user interface, application, PowerPoint&#10;&#10;Description automatically generated">
            <a:extLst>
              <a:ext uri="{FF2B5EF4-FFF2-40B4-BE49-F238E27FC236}">
                <a16:creationId xmlns:a16="http://schemas.microsoft.com/office/drawing/2014/main" id="{4EE63F91-0C34-481E-970D-CF09FD2349C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017" t="30358" r="31010" b="25397"/>
          <a:stretch/>
        </p:blipFill>
        <p:spPr bwMode="auto">
          <a:xfrm>
            <a:off x="788644" y="2157413"/>
            <a:ext cx="3419475" cy="2703830"/>
          </a:xfrm>
          <a:prstGeom prst="rect">
            <a:avLst/>
          </a:prstGeom>
          <a:ln>
            <a:noFill/>
          </a:ln>
          <a:extLst>
            <a:ext uri="{53640926-AAD7-44D8-BBD7-CCE9431645EC}">
              <a14:shadowObscured xmlns:a14="http://schemas.microsoft.com/office/drawing/2010/main"/>
            </a:ext>
          </a:extLst>
        </p:spPr>
      </p:pic>
      <p:pic>
        <p:nvPicPr>
          <p:cNvPr id="36" name="Picture 35" descr="Graphical user interface, application&#10;&#10;Description automatically generated">
            <a:extLst>
              <a:ext uri="{FF2B5EF4-FFF2-40B4-BE49-F238E27FC236}">
                <a16:creationId xmlns:a16="http://schemas.microsoft.com/office/drawing/2014/main" id="{B9F08D7B-222F-4658-A365-638F62918A9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153" t="42935" r="31829" b="13479"/>
          <a:stretch/>
        </p:blipFill>
        <p:spPr bwMode="auto">
          <a:xfrm>
            <a:off x="4972905" y="1153318"/>
            <a:ext cx="3239770" cy="25939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12058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Modelling Summary</a:t>
            </a:r>
          </a:p>
        </p:txBody>
      </p:sp>
      <p:pic>
        <p:nvPicPr>
          <p:cNvPr id="32" name="Picture 31" descr="Graphical user interface, application&#10;&#10;Description automatically generated">
            <a:extLst>
              <a:ext uri="{FF2B5EF4-FFF2-40B4-BE49-F238E27FC236}">
                <a16:creationId xmlns:a16="http://schemas.microsoft.com/office/drawing/2014/main" id="{B0736530-62C8-444E-9A4E-67EC32044A98}"/>
              </a:ext>
            </a:extLst>
          </p:cNvPr>
          <p:cNvPicPr>
            <a:picLocks noChangeAspect="1"/>
          </p:cNvPicPr>
          <p:nvPr/>
        </p:nvPicPr>
        <p:blipFill rotWithShape="1">
          <a:blip r:embed="rId3">
            <a:extLst>
              <a:ext uri="{28A0092B-C50C-407E-A947-70E740481C1C}">
                <a14:useLocalDpi xmlns:a14="http://schemas.microsoft.com/office/drawing/2010/main" val="0"/>
              </a:ext>
            </a:extLst>
          </a:blip>
          <a:srcRect l="35238" t="38165" r="30875" b="22581"/>
          <a:stretch/>
        </p:blipFill>
        <p:spPr bwMode="auto">
          <a:xfrm>
            <a:off x="543484" y="1077645"/>
            <a:ext cx="6382088" cy="3881860"/>
          </a:xfrm>
          <a:prstGeom prst="rect">
            <a:avLst/>
          </a:prstGeom>
          <a:ln>
            <a:noFill/>
          </a:ln>
          <a:extLst>
            <a:ext uri="{53640926-AAD7-44D8-BBD7-CCE9431645EC}">
              <a14:shadowObscured xmlns:a14="http://schemas.microsoft.com/office/drawing/2010/main"/>
            </a:ext>
          </a:extLst>
        </p:spPr>
      </p:pic>
      <p:sp>
        <p:nvSpPr>
          <p:cNvPr id="33" name="TextBox 32">
            <a:extLst>
              <a:ext uri="{FF2B5EF4-FFF2-40B4-BE49-F238E27FC236}">
                <a16:creationId xmlns:a16="http://schemas.microsoft.com/office/drawing/2014/main" id="{D8983A84-DC93-4BF9-8C85-C78A3A453CB5}"/>
              </a:ext>
            </a:extLst>
          </p:cNvPr>
          <p:cNvSpPr txBox="1"/>
          <p:nvPr/>
        </p:nvSpPr>
        <p:spPr>
          <a:xfrm>
            <a:off x="6922998" y="1088668"/>
            <a:ext cx="2132703" cy="2031325"/>
          </a:xfrm>
          <a:prstGeom prst="rect">
            <a:avLst/>
          </a:prstGeom>
          <a:noFill/>
        </p:spPr>
        <p:txBody>
          <a:bodyPr wrap="square">
            <a:spAutoFit/>
          </a:bodyPr>
          <a:lstStyle/>
          <a:p>
            <a:pPr marR="379095" algn="ctr">
              <a:spcAft>
                <a:spcPts val="1000"/>
              </a:spcAft>
            </a:pPr>
            <a:r>
              <a:rPr lang="en-US" dirty="0">
                <a:latin typeface="Times New Roman" panose="02020603050405020304" pitchFamily="18" charset="0"/>
                <a:ea typeface="Times New Roman" panose="02020603050405020304" pitchFamily="18" charset="0"/>
              </a:rPr>
              <a:t>Models using best parameters from Randomized  Search CV with Test Accuracy greater than 0.8</a:t>
            </a:r>
            <a:endParaRPr lang="en-IN" dirty="0">
              <a:latin typeface="Times New Roman" panose="02020603050405020304" pitchFamily="18" charset="0"/>
              <a:ea typeface="Times New Roman" panose="02020603050405020304" pitchFamily="18" charset="0"/>
            </a:endParaRPr>
          </a:p>
        </p:txBody>
      </p:sp>
      <p:grpSp>
        <p:nvGrpSpPr>
          <p:cNvPr id="34" name="Group 33">
            <a:extLst>
              <a:ext uri="{FF2B5EF4-FFF2-40B4-BE49-F238E27FC236}">
                <a16:creationId xmlns:a16="http://schemas.microsoft.com/office/drawing/2014/main" id="{690D4B05-DD54-4E81-B6ED-906195120C3F}"/>
              </a:ext>
            </a:extLst>
          </p:cNvPr>
          <p:cNvGrpSpPr/>
          <p:nvPr/>
        </p:nvGrpSpPr>
        <p:grpSpPr>
          <a:xfrm>
            <a:off x="5198267" y="74353"/>
            <a:ext cx="1296000" cy="360000"/>
            <a:chOff x="4388217" y="0"/>
            <a:chExt cx="1634954" cy="638126"/>
          </a:xfrm>
          <a:solidFill>
            <a:srgbClr val="2DAD45"/>
          </a:solidFill>
          <a:scene3d>
            <a:camera prst="orthographicFront"/>
            <a:lightRig rig="flat" dir="t"/>
          </a:scene3d>
        </p:grpSpPr>
        <p:sp>
          <p:nvSpPr>
            <p:cNvPr id="37" name="Chevron 115">
              <a:extLst>
                <a:ext uri="{FF2B5EF4-FFF2-40B4-BE49-F238E27FC236}">
                  <a16:creationId xmlns:a16="http://schemas.microsoft.com/office/drawing/2014/main" id="{EA3E192A-A2A2-4361-B93B-F16973C85810}"/>
                </a:ext>
              </a:extLst>
            </p:cNvPr>
            <p:cNvSpPr/>
            <p:nvPr/>
          </p:nvSpPr>
          <p:spPr>
            <a:xfrm>
              <a:off x="438821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8" name="Chevron 10">
              <a:extLst>
                <a:ext uri="{FF2B5EF4-FFF2-40B4-BE49-F238E27FC236}">
                  <a16:creationId xmlns:a16="http://schemas.microsoft.com/office/drawing/2014/main" id="{B6345543-0606-4687-924D-029AEED3795D}"/>
                </a:ext>
              </a:extLst>
            </p:cNvPr>
            <p:cNvSpPr txBox="1"/>
            <p:nvPr/>
          </p:nvSpPr>
          <p:spPr>
            <a:xfrm>
              <a:off x="4707280" y="0"/>
              <a:ext cx="996828" cy="638126"/>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39" name="Group 38">
            <a:extLst>
              <a:ext uri="{FF2B5EF4-FFF2-40B4-BE49-F238E27FC236}">
                <a16:creationId xmlns:a16="http://schemas.microsoft.com/office/drawing/2014/main" id="{C9E799C2-9628-4A98-89F9-A9C919C53787}"/>
              </a:ext>
            </a:extLst>
          </p:cNvPr>
          <p:cNvGrpSpPr/>
          <p:nvPr/>
        </p:nvGrpSpPr>
        <p:grpSpPr>
          <a:xfrm>
            <a:off x="6418317" y="74353"/>
            <a:ext cx="1296000" cy="360000"/>
            <a:chOff x="5799747" y="0"/>
            <a:chExt cx="1634954" cy="638126"/>
          </a:xfrm>
          <a:scene3d>
            <a:camera prst="orthographicFront"/>
            <a:lightRig rig="flat" dir="t"/>
          </a:scene3d>
        </p:grpSpPr>
        <p:sp>
          <p:nvSpPr>
            <p:cNvPr id="40" name="Chevron 118">
              <a:extLst>
                <a:ext uri="{FF2B5EF4-FFF2-40B4-BE49-F238E27FC236}">
                  <a16:creationId xmlns:a16="http://schemas.microsoft.com/office/drawing/2014/main" id="{255FC760-688A-4EF0-8579-AC2E2A9C85A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1" name="Chevron 12">
              <a:extLst>
                <a:ext uri="{FF2B5EF4-FFF2-40B4-BE49-F238E27FC236}">
                  <a16:creationId xmlns:a16="http://schemas.microsoft.com/office/drawing/2014/main" id="{25825341-C731-4124-ADDA-E3A2659287EB}"/>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42" name="Group 41">
            <a:extLst>
              <a:ext uri="{FF2B5EF4-FFF2-40B4-BE49-F238E27FC236}">
                <a16:creationId xmlns:a16="http://schemas.microsoft.com/office/drawing/2014/main" id="{824EAF8A-4010-4ED2-8DDE-6D064D1702C5}"/>
              </a:ext>
            </a:extLst>
          </p:cNvPr>
          <p:cNvGrpSpPr/>
          <p:nvPr/>
        </p:nvGrpSpPr>
        <p:grpSpPr>
          <a:xfrm>
            <a:off x="7646170" y="74353"/>
            <a:ext cx="1296000" cy="360000"/>
            <a:chOff x="7169401" y="0"/>
            <a:chExt cx="1634954" cy="638126"/>
          </a:xfrm>
          <a:scene3d>
            <a:camera prst="orthographicFront"/>
            <a:lightRig rig="flat" dir="t"/>
          </a:scene3d>
        </p:grpSpPr>
        <p:sp>
          <p:nvSpPr>
            <p:cNvPr id="43" name="Chevron 121">
              <a:extLst>
                <a:ext uri="{FF2B5EF4-FFF2-40B4-BE49-F238E27FC236}">
                  <a16:creationId xmlns:a16="http://schemas.microsoft.com/office/drawing/2014/main" id="{DE7AACE6-2D3A-4248-AAD8-F80AC3E74C39}"/>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4" name="Chevron 14">
              <a:extLst>
                <a:ext uri="{FF2B5EF4-FFF2-40B4-BE49-F238E27FC236}">
                  <a16:creationId xmlns:a16="http://schemas.microsoft.com/office/drawing/2014/main" id="{921F4F42-ED41-482D-86A4-BA3949F4B9F2}"/>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45" name="Group 44">
            <a:extLst>
              <a:ext uri="{FF2B5EF4-FFF2-40B4-BE49-F238E27FC236}">
                <a16:creationId xmlns:a16="http://schemas.microsoft.com/office/drawing/2014/main" id="{185BF9F4-59FD-488D-A3FC-A3D6862B734C}"/>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46" name="Chevron 127">
              <a:extLst>
                <a:ext uri="{FF2B5EF4-FFF2-40B4-BE49-F238E27FC236}">
                  <a16:creationId xmlns:a16="http://schemas.microsoft.com/office/drawing/2014/main" id="{9EB4B2CD-004B-4EFB-AD76-21DFA42680EF}"/>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7" name="Chevron 14">
              <a:extLst>
                <a:ext uri="{FF2B5EF4-FFF2-40B4-BE49-F238E27FC236}">
                  <a16:creationId xmlns:a16="http://schemas.microsoft.com/office/drawing/2014/main" id="{4687FAC3-98D1-437E-8B83-1C7D3769981D}"/>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48" name="Group 47">
            <a:extLst>
              <a:ext uri="{FF2B5EF4-FFF2-40B4-BE49-F238E27FC236}">
                <a16:creationId xmlns:a16="http://schemas.microsoft.com/office/drawing/2014/main" id="{E23BC6EC-2A6B-4050-AB26-F262D9C73C09}"/>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49" name="Chevron 130">
              <a:extLst>
                <a:ext uri="{FF2B5EF4-FFF2-40B4-BE49-F238E27FC236}">
                  <a16:creationId xmlns:a16="http://schemas.microsoft.com/office/drawing/2014/main" id="{20B9C4CA-9E95-4CD0-A89E-30A93824891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0" name="Chevron 14">
              <a:extLst>
                <a:ext uri="{FF2B5EF4-FFF2-40B4-BE49-F238E27FC236}">
                  <a16:creationId xmlns:a16="http://schemas.microsoft.com/office/drawing/2014/main" id="{CC2F8D06-B351-409B-ADBA-110A42D9E371}"/>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51" name="Group 50">
            <a:extLst>
              <a:ext uri="{FF2B5EF4-FFF2-40B4-BE49-F238E27FC236}">
                <a16:creationId xmlns:a16="http://schemas.microsoft.com/office/drawing/2014/main" id="{19640A62-DED4-4C8D-A23B-52826CC193B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52" name="Chevron 124">
              <a:extLst>
                <a:ext uri="{FF2B5EF4-FFF2-40B4-BE49-F238E27FC236}">
                  <a16:creationId xmlns:a16="http://schemas.microsoft.com/office/drawing/2014/main" id="{284718E8-85E4-4EED-A3CB-2D4878DEC051}"/>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3" name="Chevron 14">
              <a:extLst>
                <a:ext uri="{FF2B5EF4-FFF2-40B4-BE49-F238E27FC236}">
                  <a16:creationId xmlns:a16="http://schemas.microsoft.com/office/drawing/2014/main" id="{6C0C172D-90F8-4B87-A9D0-9AFF4C1049A9}"/>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grpSp>
        <p:nvGrpSpPr>
          <p:cNvPr id="54" name="Group 53">
            <a:extLst>
              <a:ext uri="{FF2B5EF4-FFF2-40B4-BE49-F238E27FC236}">
                <a16:creationId xmlns:a16="http://schemas.microsoft.com/office/drawing/2014/main" id="{885F44F3-E5E1-4331-A2FB-07A6E1537765}"/>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55" name="Chevron 124">
              <a:extLst>
                <a:ext uri="{FF2B5EF4-FFF2-40B4-BE49-F238E27FC236}">
                  <a16:creationId xmlns:a16="http://schemas.microsoft.com/office/drawing/2014/main" id="{1DDC109F-FB24-479B-8BF7-9547FBCAB3B2}"/>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6" name="Chevron 14">
              <a:extLst>
                <a:ext uri="{FF2B5EF4-FFF2-40B4-BE49-F238E27FC236}">
                  <a16:creationId xmlns:a16="http://schemas.microsoft.com/office/drawing/2014/main" id="{025F01F4-23C8-4593-8DAD-F0C5E3F6F4F0}"/>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Tree>
    <p:extLst>
      <p:ext uri="{BB962C8B-B14F-4D97-AF65-F5344CB8AC3E}">
        <p14:creationId xmlns:p14="http://schemas.microsoft.com/office/powerpoint/2010/main" val="8318159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Modelling Summary</a:t>
            </a:r>
          </a:p>
        </p:txBody>
      </p:sp>
      <p:pic>
        <p:nvPicPr>
          <p:cNvPr id="25" name="Picture 24" descr="Graphical user interface, application&#10;&#10;Description automatically generated">
            <a:extLst>
              <a:ext uri="{FF2B5EF4-FFF2-40B4-BE49-F238E27FC236}">
                <a16:creationId xmlns:a16="http://schemas.microsoft.com/office/drawing/2014/main" id="{BAD2CD9F-A3A9-4AAE-9543-51C16F54332E}"/>
              </a:ext>
            </a:extLst>
          </p:cNvPr>
          <p:cNvPicPr>
            <a:picLocks noChangeAspect="1"/>
          </p:cNvPicPr>
          <p:nvPr/>
        </p:nvPicPr>
        <p:blipFill rotWithShape="1">
          <a:blip r:embed="rId3">
            <a:extLst>
              <a:ext uri="{28A0092B-C50C-407E-A947-70E740481C1C}">
                <a14:useLocalDpi xmlns:a14="http://schemas.microsoft.com/office/drawing/2010/main" val="0"/>
              </a:ext>
            </a:extLst>
          </a:blip>
          <a:srcRect l="35372" t="37731" r="31013" b="10003"/>
          <a:stretch/>
        </p:blipFill>
        <p:spPr bwMode="auto">
          <a:xfrm>
            <a:off x="398413" y="1021557"/>
            <a:ext cx="6540182" cy="3830138"/>
          </a:xfrm>
          <a:prstGeom prst="rect">
            <a:avLst/>
          </a:prstGeom>
          <a:ln>
            <a:noFill/>
          </a:ln>
          <a:extLst>
            <a:ext uri="{53640926-AAD7-44D8-BBD7-CCE9431645EC}">
              <a14:shadowObscured xmlns:a14="http://schemas.microsoft.com/office/drawing/2010/main"/>
            </a:ext>
          </a:extLst>
        </p:spPr>
      </p:pic>
      <p:sp>
        <p:nvSpPr>
          <p:cNvPr id="30" name="TextBox 29">
            <a:extLst>
              <a:ext uri="{FF2B5EF4-FFF2-40B4-BE49-F238E27FC236}">
                <a16:creationId xmlns:a16="http://schemas.microsoft.com/office/drawing/2014/main" id="{7DE65CCC-3533-4291-A677-71A5D64D3F5C}"/>
              </a:ext>
            </a:extLst>
          </p:cNvPr>
          <p:cNvSpPr txBox="1"/>
          <p:nvPr/>
        </p:nvSpPr>
        <p:spPr>
          <a:xfrm>
            <a:off x="6880314" y="1032581"/>
            <a:ext cx="2218072" cy="2031325"/>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Models using best parameters from Randomized  Search CV with Test Accuracy lesser than 0.8</a:t>
            </a:r>
            <a:endParaRPr lang="en-IN" sz="1800" dirty="0">
              <a:effectLst/>
              <a:latin typeface="Times New Roman" panose="02020603050405020304" pitchFamily="18" charset="0"/>
              <a:ea typeface="Times New Roman" panose="02020603050405020304" pitchFamily="18" charset="0"/>
            </a:endParaRPr>
          </a:p>
        </p:txBody>
      </p:sp>
      <p:grpSp>
        <p:nvGrpSpPr>
          <p:cNvPr id="31" name="Group 30">
            <a:extLst>
              <a:ext uri="{FF2B5EF4-FFF2-40B4-BE49-F238E27FC236}">
                <a16:creationId xmlns:a16="http://schemas.microsoft.com/office/drawing/2014/main" id="{2EC9B935-7971-49B7-8FC0-F3C9ACFE29F6}"/>
              </a:ext>
            </a:extLst>
          </p:cNvPr>
          <p:cNvGrpSpPr/>
          <p:nvPr/>
        </p:nvGrpSpPr>
        <p:grpSpPr>
          <a:xfrm>
            <a:off x="5198267" y="74353"/>
            <a:ext cx="1296000" cy="360000"/>
            <a:chOff x="4388217" y="0"/>
            <a:chExt cx="1634954" cy="638126"/>
          </a:xfrm>
          <a:solidFill>
            <a:srgbClr val="2DAD45"/>
          </a:solidFill>
          <a:scene3d>
            <a:camera prst="orthographicFront"/>
            <a:lightRig rig="flat" dir="t"/>
          </a:scene3d>
        </p:grpSpPr>
        <p:sp>
          <p:nvSpPr>
            <p:cNvPr id="33" name="Chevron 115">
              <a:extLst>
                <a:ext uri="{FF2B5EF4-FFF2-40B4-BE49-F238E27FC236}">
                  <a16:creationId xmlns:a16="http://schemas.microsoft.com/office/drawing/2014/main" id="{1EC341A3-EE03-4948-92E5-C6F73F35914D}"/>
                </a:ext>
              </a:extLst>
            </p:cNvPr>
            <p:cNvSpPr/>
            <p:nvPr/>
          </p:nvSpPr>
          <p:spPr>
            <a:xfrm>
              <a:off x="438821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4" name="Chevron 10">
              <a:extLst>
                <a:ext uri="{FF2B5EF4-FFF2-40B4-BE49-F238E27FC236}">
                  <a16:creationId xmlns:a16="http://schemas.microsoft.com/office/drawing/2014/main" id="{BB7852B9-17C4-4197-AF85-1F7785D5DE32}"/>
                </a:ext>
              </a:extLst>
            </p:cNvPr>
            <p:cNvSpPr txBox="1"/>
            <p:nvPr/>
          </p:nvSpPr>
          <p:spPr>
            <a:xfrm>
              <a:off x="4707280" y="0"/>
              <a:ext cx="996828" cy="638126"/>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35" name="Group 34">
            <a:extLst>
              <a:ext uri="{FF2B5EF4-FFF2-40B4-BE49-F238E27FC236}">
                <a16:creationId xmlns:a16="http://schemas.microsoft.com/office/drawing/2014/main" id="{7BB41361-1AFF-4F7C-A57A-8A9CA95D55AF}"/>
              </a:ext>
            </a:extLst>
          </p:cNvPr>
          <p:cNvGrpSpPr/>
          <p:nvPr/>
        </p:nvGrpSpPr>
        <p:grpSpPr>
          <a:xfrm>
            <a:off x="6418317" y="74353"/>
            <a:ext cx="1296000" cy="360000"/>
            <a:chOff x="5799747" y="0"/>
            <a:chExt cx="1634954" cy="638126"/>
          </a:xfrm>
          <a:scene3d>
            <a:camera prst="orthographicFront"/>
            <a:lightRig rig="flat" dir="t"/>
          </a:scene3d>
        </p:grpSpPr>
        <p:sp>
          <p:nvSpPr>
            <p:cNvPr id="36" name="Chevron 118">
              <a:extLst>
                <a:ext uri="{FF2B5EF4-FFF2-40B4-BE49-F238E27FC236}">
                  <a16:creationId xmlns:a16="http://schemas.microsoft.com/office/drawing/2014/main" id="{E54CD25E-22B5-47D9-9EC3-F18DFEEE21A8}"/>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7" name="Chevron 12">
              <a:extLst>
                <a:ext uri="{FF2B5EF4-FFF2-40B4-BE49-F238E27FC236}">
                  <a16:creationId xmlns:a16="http://schemas.microsoft.com/office/drawing/2014/main" id="{11DB031E-E5BC-4531-9578-F1B06A95E799}"/>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38" name="Group 37">
            <a:extLst>
              <a:ext uri="{FF2B5EF4-FFF2-40B4-BE49-F238E27FC236}">
                <a16:creationId xmlns:a16="http://schemas.microsoft.com/office/drawing/2014/main" id="{7A9AF13C-13E0-4FDF-8416-5F12768A9277}"/>
              </a:ext>
            </a:extLst>
          </p:cNvPr>
          <p:cNvGrpSpPr/>
          <p:nvPr/>
        </p:nvGrpSpPr>
        <p:grpSpPr>
          <a:xfrm>
            <a:off x="7646170" y="74353"/>
            <a:ext cx="1296000" cy="360000"/>
            <a:chOff x="7169401" y="0"/>
            <a:chExt cx="1634954" cy="638126"/>
          </a:xfrm>
          <a:scene3d>
            <a:camera prst="orthographicFront"/>
            <a:lightRig rig="flat" dir="t"/>
          </a:scene3d>
        </p:grpSpPr>
        <p:sp>
          <p:nvSpPr>
            <p:cNvPr id="39" name="Chevron 121">
              <a:extLst>
                <a:ext uri="{FF2B5EF4-FFF2-40B4-BE49-F238E27FC236}">
                  <a16:creationId xmlns:a16="http://schemas.microsoft.com/office/drawing/2014/main" id="{9D774212-9289-42FB-A95D-A6F1D27F59BD}"/>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0" name="Chevron 14">
              <a:extLst>
                <a:ext uri="{FF2B5EF4-FFF2-40B4-BE49-F238E27FC236}">
                  <a16:creationId xmlns:a16="http://schemas.microsoft.com/office/drawing/2014/main" id="{1CDA925B-015F-406E-A60F-AA10656CF75F}"/>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41" name="Group 40">
            <a:extLst>
              <a:ext uri="{FF2B5EF4-FFF2-40B4-BE49-F238E27FC236}">
                <a16:creationId xmlns:a16="http://schemas.microsoft.com/office/drawing/2014/main" id="{9AA17077-8B49-4AE8-9D58-EC13DE8E4C02}"/>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42" name="Chevron 127">
              <a:extLst>
                <a:ext uri="{FF2B5EF4-FFF2-40B4-BE49-F238E27FC236}">
                  <a16:creationId xmlns:a16="http://schemas.microsoft.com/office/drawing/2014/main" id="{9F23DA97-DCFE-4A5A-BB26-10E083FFC2C8}"/>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3" name="Chevron 14">
              <a:extLst>
                <a:ext uri="{FF2B5EF4-FFF2-40B4-BE49-F238E27FC236}">
                  <a16:creationId xmlns:a16="http://schemas.microsoft.com/office/drawing/2014/main" id="{D3D5735A-53F9-46B3-AAB3-FB70D4BD9C47}"/>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44" name="Group 43">
            <a:extLst>
              <a:ext uri="{FF2B5EF4-FFF2-40B4-BE49-F238E27FC236}">
                <a16:creationId xmlns:a16="http://schemas.microsoft.com/office/drawing/2014/main" id="{4BC2AF62-4F62-4E25-B25B-2A88171205A8}"/>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45" name="Chevron 130">
              <a:extLst>
                <a:ext uri="{FF2B5EF4-FFF2-40B4-BE49-F238E27FC236}">
                  <a16:creationId xmlns:a16="http://schemas.microsoft.com/office/drawing/2014/main" id="{950330BF-A11F-46B8-9CC7-77191A05D3D5}"/>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6" name="Chevron 14">
              <a:extLst>
                <a:ext uri="{FF2B5EF4-FFF2-40B4-BE49-F238E27FC236}">
                  <a16:creationId xmlns:a16="http://schemas.microsoft.com/office/drawing/2014/main" id="{C003C4B0-DEB5-4AE9-A26F-7EDA2FD9C601}"/>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47" name="Group 46">
            <a:extLst>
              <a:ext uri="{FF2B5EF4-FFF2-40B4-BE49-F238E27FC236}">
                <a16:creationId xmlns:a16="http://schemas.microsoft.com/office/drawing/2014/main" id="{200BCAE6-1889-454B-82E4-C6A13B852509}"/>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48" name="Chevron 124">
              <a:extLst>
                <a:ext uri="{FF2B5EF4-FFF2-40B4-BE49-F238E27FC236}">
                  <a16:creationId xmlns:a16="http://schemas.microsoft.com/office/drawing/2014/main" id="{187B6460-A932-4DF0-BE4D-90F81BD9BE72}"/>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9" name="Chevron 14">
              <a:extLst>
                <a:ext uri="{FF2B5EF4-FFF2-40B4-BE49-F238E27FC236}">
                  <a16:creationId xmlns:a16="http://schemas.microsoft.com/office/drawing/2014/main" id="{F871A26C-72A1-4590-BAE6-CFD38D95B67D}"/>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grpSp>
        <p:nvGrpSpPr>
          <p:cNvPr id="50" name="Group 49">
            <a:extLst>
              <a:ext uri="{FF2B5EF4-FFF2-40B4-BE49-F238E27FC236}">
                <a16:creationId xmlns:a16="http://schemas.microsoft.com/office/drawing/2014/main" id="{5F260BB2-9530-4214-838D-9B7E7837AAC8}"/>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51" name="Chevron 124">
              <a:extLst>
                <a:ext uri="{FF2B5EF4-FFF2-40B4-BE49-F238E27FC236}">
                  <a16:creationId xmlns:a16="http://schemas.microsoft.com/office/drawing/2014/main" id="{722197CA-F252-4467-B935-32A894018E8D}"/>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2" name="Chevron 14">
              <a:extLst>
                <a:ext uri="{FF2B5EF4-FFF2-40B4-BE49-F238E27FC236}">
                  <a16:creationId xmlns:a16="http://schemas.microsoft.com/office/drawing/2014/main" id="{BCA9263B-C451-4A6B-ADE8-EB2B02BEDD6A}"/>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Tree>
    <p:extLst>
      <p:ext uri="{BB962C8B-B14F-4D97-AF65-F5344CB8AC3E}">
        <p14:creationId xmlns:p14="http://schemas.microsoft.com/office/powerpoint/2010/main" val="2608215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E2B0BC-4FC0-405C-B286-A5987312D55F}"/>
              </a:ext>
            </a:extLst>
          </p:cNvPr>
          <p:cNvGrpSpPr/>
          <p:nvPr/>
        </p:nvGrpSpPr>
        <p:grpSpPr>
          <a:xfrm>
            <a:off x="5198267" y="74353"/>
            <a:ext cx="1296000" cy="360000"/>
            <a:chOff x="4388217" y="0"/>
            <a:chExt cx="1634954" cy="638126"/>
          </a:xfrm>
          <a:scene3d>
            <a:camera prst="orthographicFront"/>
            <a:lightRig rig="flat" dir="t"/>
          </a:scene3d>
        </p:grpSpPr>
        <p:sp>
          <p:nvSpPr>
            <p:cNvPr id="3" name="Chevron 115">
              <a:extLst>
                <a:ext uri="{FF2B5EF4-FFF2-40B4-BE49-F238E27FC236}">
                  <a16:creationId xmlns:a16="http://schemas.microsoft.com/office/drawing/2014/main" id="{5F633F04-C569-432B-8A9A-2B489AD62D5B}"/>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 name="Chevron 10">
              <a:extLst>
                <a:ext uri="{FF2B5EF4-FFF2-40B4-BE49-F238E27FC236}">
                  <a16:creationId xmlns:a16="http://schemas.microsoft.com/office/drawing/2014/main" id="{CBF20C7D-5E4A-4A68-B7B4-C99AE561027D}"/>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5" name="Group 4">
            <a:extLst>
              <a:ext uri="{FF2B5EF4-FFF2-40B4-BE49-F238E27FC236}">
                <a16:creationId xmlns:a16="http://schemas.microsoft.com/office/drawing/2014/main" id="{E75250B0-0D25-4898-A163-D65799436A3E}"/>
              </a:ext>
            </a:extLst>
          </p:cNvPr>
          <p:cNvGrpSpPr/>
          <p:nvPr/>
        </p:nvGrpSpPr>
        <p:grpSpPr>
          <a:xfrm>
            <a:off x="6418317" y="74353"/>
            <a:ext cx="1296000" cy="360000"/>
            <a:chOff x="5799747" y="0"/>
            <a:chExt cx="1634954" cy="638126"/>
          </a:xfrm>
          <a:scene3d>
            <a:camera prst="orthographicFront"/>
            <a:lightRig rig="flat" dir="t"/>
          </a:scene3d>
        </p:grpSpPr>
        <p:sp>
          <p:nvSpPr>
            <p:cNvPr id="6" name="Chevron 118">
              <a:extLst>
                <a:ext uri="{FF2B5EF4-FFF2-40B4-BE49-F238E27FC236}">
                  <a16:creationId xmlns:a16="http://schemas.microsoft.com/office/drawing/2014/main" id="{D664981C-936F-4777-9A55-BA566182B5BC}"/>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7" name="Chevron 12">
              <a:extLst>
                <a:ext uri="{FF2B5EF4-FFF2-40B4-BE49-F238E27FC236}">
                  <a16:creationId xmlns:a16="http://schemas.microsoft.com/office/drawing/2014/main" id="{51445B27-BDB5-4B02-B3AF-595280932C65}"/>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8" name="Group 7">
            <a:extLst>
              <a:ext uri="{FF2B5EF4-FFF2-40B4-BE49-F238E27FC236}">
                <a16:creationId xmlns:a16="http://schemas.microsoft.com/office/drawing/2014/main" id="{7D3090A5-6390-499F-A310-05BD0AAF7C58}"/>
              </a:ext>
            </a:extLst>
          </p:cNvPr>
          <p:cNvGrpSpPr/>
          <p:nvPr/>
        </p:nvGrpSpPr>
        <p:grpSpPr>
          <a:xfrm>
            <a:off x="7646170" y="74353"/>
            <a:ext cx="1296000" cy="360000"/>
            <a:chOff x="7169401" y="0"/>
            <a:chExt cx="1634954" cy="638126"/>
          </a:xfrm>
          <a:scene3d>
            <a:camera prst="orthographicFront"/>
            <a:lightRig rig="flat" dir="t"/>
          </a:scene3d>
        </p:grpSpPr>
        <p:sp>
          <p:nvSpPr>
            <p:cNvPr id="9" name="Chevron 121">
              <a:extLst>
                <a:ext uri="{FF2B5EF4-FFF2-40B4-BE49-F238E27FC236}">
                  <a16:creationId xmlns:a16="http://schemas.microsoft.com/office/drawing/2014/main" id="{C21AC171-ED4C-48FC-8073-C840618788B3}"/>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 name="Chevron 14">
              <a:extLst>
                <a:ext uri="{FF2B5EF4-FFF2-40B4-BE49-F238E27FC236}">
                  <a16:creationId xmlns:a16="http://schemas.microsoft.com/office/drawing/2014/main" id="{BEEE8E0C-5F78-4047-BB84-AC305201FC1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1" name="Group 10">
            <a:extLst>
              <a:ext uri="{FF2B5EF4-FFF2-40B4-BE49-F238E27FC236}">
                <a16:creationId xmlns:a16="http://schemas.microsoft.com/office/drawing/2014/main" id="{34E88D81-125D-43A8-93E6-E3EDC5ADE2DC}"/>
              </a:ext>
            </a:extLst>
          </p:cNvPr>
          <p:cNvGrpSpPr/>
          <p:nvPr/>
        </p:nvGrpSpPr>
        <p:grpSpPr>
          <a:xfrm>
            <a:off x="258453" y="68015"/>
            <a:ext cx="1296000" cy="360000"/>
            <a:chOff x="7239325" y="16256"/>
            <a:chExt cx="1634954" cy="638126"/>
          </a:xfrm>
          <a:solidFill>
            <a:schemeClr val="bg1">
              <a:lumMod val="85000"/>
            </a:schemeClr>
          </a:solidFill>
          <a:scene3d>
            <a:camera prst="orthographicFront"/>
            <a:lightRig rig="flat" dir="t"/>
          </a:scene3d>
        </p:grpSpPr>
        <p:sp>
          <p:nvSpPr>
            <p:cNvPr id="12" name="Chevron 127">
              <a:extLst>
                <a:ext uri="{FF2B5EF4-FFF2-40B4-BE49-F238E27FC236}">
                  <a16:creationId xmlns:a16="http://schemas.microsoft.com/office/drawing/2014/main" id="{F1ABE962-E560-4D27-8139-37D250F3A5D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Chevron 14">
              <a:extLst>
                <a:ext uri="{FF2B5EF4-FFF2-40B4-BE49-F238E27FC236}">
                  <a16:creationId xmlns:a16="http://schemas.microsoft.com/office/drawing/2014/main" id="{B53B96B5-E864-49A0-96D2-8CC39092899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Business Understanding</a:t>
              </a:r>
              <a:endParaRPr lang="en-US" sz="800" b="1" kern="1200" dirty="0">
                <a:solidFill>
                  <a:schemeClr val="tx1"/>
                </a:solidFill>
              </a:endParaRPr>
            </a:p>
          </p:txBody>
        </p:sp>
      </p:grpSp>
      <p:grpSp>
        <p:nvGrpSpPr>
          <p:cNvPr id="14" name="Group 13">
            <a:extLst>
              <a:ext uri="{FF2B5EF4-FFF2-40B4-BE49-F238E27FC236}">
                <a16:creationId xmlns:a16="http://schemas.microsoft.com/office/drawing/2014/main" id="{7C21C406-A7DB-4146-8851-B1182288423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15" name="Chevron 124">
              <a:extLst>
                <a:ext uri="{FF2B5EF4-FFF2-40B4-BE49-F238E27FC236}">
                  <a16:creationId xmlns:a16="http://schemas.microsoft.com/office/drawing/2014/main" id="{168BAC1D-2BC3-4194-952A-89674E8DE50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6" name="Chevron 14">
              <a:extLst>
                <a:ext uri="{FF2B5EF4-FFF2-40B4-BE49-F238E27FC236}">
                  <a16:creationId xmlns:a16="http://schemas.microsoft.com/office/drawing/2014/main" id="{9609AE3D-9E6A-40F9-BDBD-DFA278518788}"/>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17" name="Group 16">
            <a:extLst>
              <a:ext uri="{FF2B5EF4-FFF2-40B4-BE49-F238E27FC236}">
                <a16:creationId xmlns:a16="http://schemas.microsoft.com/office/drawing/2014/main" id="{0DBBF3B6-2238-4A7C-A5F4-6D5C20591FE1}"/>
              </a:ext>
            </a:extLst>
          </p:cNvPr>
          <p:cNvGrpSpPr/>
          <p:nvPr/>
        </p:nvGrpSpPr>
        <p:grpSpPr>
          <a:xfrm>
            <a:off x="1526413" y="74353"/>
            <a:ext cx="1296000" cy="360000"/>
            <a:chOff x="2935077" y="0"/>
            <a:chExt cx="1634954" cy="638126"/>
          </a:xfrm>
          <a:solidFill>
            <a:srgbClr val="00B050"/>
          </a:solidFill>
          <a:scene3d>
            <a:camera prst="orthographicFront"/>
            <a:lightRig rig="flat" dir="t"/>
          </a:scene3d>
        </p:grpSpPr>
        <p:sp>
          <p:nvSpPr>
            <p:cNvPr id="18" name="Chevron 112">
              <a:extLst>
                <a:ext uri="{FF2B5EF4-FFF2-40B4-BE49-F238E27FC236}">
                  <a16:creationId xmlns:a16="http://schemas.microsoft.com/office/drawing/2014/main" id="{FCE1D48F-337B-4820-995C-FFCC79683C0E}"/>
                </a:ext>
              </a:extLst>
            </p:cNvPr>
            <p:cNvSpPr/>
            <p:nvPr/>
          </p:nvSpPr>
          <p:spPr>
            <a:xfrm>
              <a:off x="293507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Chevron 8">
              <a:extLst>
                <a:ext uri="{FF2B5EF4-FFF2-40B4-BE49-F238E27FC236}">
                  <a16:creationId xmlns:a16="http://schemas.microsoft.com/office/drawing/2014/main" id="{50E69223-5FED-4544-A87C-0E59D7C81E40}"/>
                </a:ext>
              </a:extLst>
            </p:cNvPr>
            <p:cNvSpPr txBox="1"/>
            <p:nvPr/>
          </p:nvSpPr>
          <p:spPr>
            <a:xfrm>
              <a:off x="3158803" y="75405"/>
              <a:ext cx="1177610" cy="484953"/>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solidFill>
                    <a:schemeClr val="bg1"/>
                  </a:solidFill>
                </a:rPr>
                <a:t>Data Understanding</a:t>
              </a:r>
              <a:endParaRPr lang="en-US" sz="800" b="1" kern="1200" dirty="0">
                <a:solidFill>
                  <a:schemeClr val="bg1"/>
                </a:solidFill>
              </a:endParaRPr>
            </a:p>
          </p:txBody>
        </p:sp>
      </p:grpSp>
      <p:grpSp>
        <p:nvGrpSpPr>
          <p:cNvPr id="20" name="Group 19">
            <a:extLst>
              <a:ext uri="{FF2B5EF4-FFF2-40B4-BE49-F238E27FC236}">
                <a16:creationId xmlns:a16="http://schemas.microsoft.com/office/drawing/2014/main" id="{60AF3BB9-89A0-432A-ABEC-EAA864629E95}"/>
              </a:ext>
            </a:extLst>
          </p:cNvPr>
          <p:cNvGrpSpPr/>
          <p:nvPr/>
        </p:nvGrpSpPr>
        <p:grpSpPr>
          <a:xfrm>
            <a:off x="2769066" y="80798"/>
            <a:ext cx="1296000" cy="360000"/>
            <a:chOff x="7239325" y="16256"/>
            <a:chExt cx="1634954" cy="638126"/>
          </a:xfrm>
          <a:solidFill>
            <a:schemeClr val="bg1">
              <a:lumMod val="85000"/>
            </a:schemeClr>
          </a:solidFill>
          <a:scene3d>
            <a:camera prst="orthographicFront"/>
            <a:lightRig rig="flat" dir="t"/>
          </a:scene3d>
        </p:grpSpPr>
        <p:sp>
          <p:nvSpPr>
            <p:cNvPr id="21" name="Chevron 127">
              <a:extLst>
                <a:ext uri="{FF2B5EF4-FFF2-40B4-BE49-F238E27FC236}">
                  <a16:creationId xmlns:a16="http://schemas.microsoft.com/office/drawing/2014/main" id="{41BA27BD-462A-4659-AF63-7CAC928D2B6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Chevron 14">
              <a:extLst>
                <a:ext uri="{FF2B5EF4-FFF2-40B4-BE49-F238E27FC236}">
                  <a16:creationId xmlns:a16="http://schemas.microsoft.com/office/drawing/2014/main" id="{78252B89-3563-4677-8508-E2108C0B936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sp>
        <p:nvSpPr>
          <p:cNvPr id="38" name="Rectangle 37">
            <a:extLst>
              <a:ext uri="{FF2B5EF4-FFF2-40B4-BE49-F238E27FC236}">
                <a16:creationId xmlns:a16="http://schemas.microsoft.com/office/drawing/2014/main" id="{BEE2FE49-7B44-4A33-986B-FAE17F58D1EE}"/>
              </a:ext>
            </a:extLst>
          </p:cNvPr>
          <p:cNvSpPr/>
          <p:nvPr/>
        </p:nvSpPr>
        <p:spPr>
          <a:xfrm>
            <a:off x="258453" y="1146786"/>
            <a:ext cx="8683717" cy="523220"/>
          </a:xfrm>
          <a:prstGeom prst="rect">
            <a:avLst/>
          </a:prstGeom>
        </p:spPr>
        <p:txBody>
          <a:bodyPr wrap="square">
            <a:spAutoFit/>
          </a:bodyPr>
          <a:lstStyle/>
          <a:p>
            <a:pPr marL="285750" lvl="0" indent="-285750" defTabSz="457200">
              <a:buClr>
                <a:prstClr val="black">
                  <a:lumMod val="50000"/>
                  <a:lumOff val="50000"/>
                </a:prstClr>
              </a:buClr>
              <a:buFont typeface="Arial" panose="020B0604020202020204" pitchFamily="34" charset="0"/>
              <a:buChar char="•"/>
              <a:defRPr/>
            </a:pPr>
            <a:r>
              <a:rPr lang="en-US" sz="1400" dirty="0" err="1">
                <a:solidFill>
                  <a:srgbClr val="626469"/>
                </a:solidFill>
                <a:cs typeface="Arial"/>
              </a:rPr>
              <a:t>LastWorkingDate</a:t>
            </a:r>
            <a:r>
              <a:rPr lang="en-US" sz="1400" dirty="0">
                <a:solidFill>
                  <a:srgbClr val="626469"/>
                </a:solidFill>
                <a:cs typeface="Arial"/>
              </a:rPr>
              <a:t> is the only column that contains missing value in the dataset </a:t>
            </a:r>
          </a:p>
          <a:p>
            <a:pPr marL="285750" lvl="0" indent="-285750" defTabSz="457200">
              <a:buClr>
                <a:prstClr val="black">
                  <a:lumMod val="50000"/>
                  <a:lumOff val="50000"/>
                </a:prstClr>
              </a:buClr>
              <a:buFont typeface="Arial" panose="020B0604020202020204" pitchFamily="34" charset="0"/>
              <a:buChar char="•"/>
              <a:defRPr/>
            </a:pPr>
            <a:r>
              <a:rPr lang="en-US" sz="1400" dirty="0">
                <a:solidFill>
                  <a:srgbClr val="626469"/>
                </a:solidFill>
                <a:cs typeface="Arial"/>
              </a:rPr>
              <a:t>The Missing values here corresponds to employees not resigning </a:t>
            </a:r>
          </a:p>
        </p:txBody>
      </p:sp>
      <p:sp>
        <p:nvSpPr>
          <p:cNvPr id="28" name="Rounded Rectangle 52">
            <a:extLst>
              <a:ext uri="{FF2B5EF4-FFF2-40B4-BE49-F238E27FC236}">
                <a16:creationId xmlns:a16="http://schemas.microsoft.com/office/drawing/2014/main" id="{54564B55-8E96-AD4F-880B-18A0CEFBFB28}"/>
              </a:ext>
            </a:extLst>
          </p:cNvPr>
          <p:cNvSpPr/>
          <p:nvPr/>
        </p:nvSpPr>
        <p:spPr>
          <a:xfrm>
            <a:off x="196649" y="677221"/>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Missing Values</a:t>
            </a:r>
            <a:r>
              <a:rPr kumimoji="0" lang="en-US" sz="1800" b="0" i="0" u="none" strike="noStrike" kern="1200" cap="none" spc="0" normalizeH="0" noProof="0" dirty="0">
                <a:ln>
                  <a:noFill/>
                </a:ln>
                <a:solidFill>
                  <a:prstClr val="white"/>
                </a:solidFill>
                <a:effectLst/>
                <a:uLnTx/>
                <a:uFillTx/>
                <a:latin typeface="Arial"/>
                <a:ea typeface="+mn-ea"/>
                <a:cs typeface="+mn-cs"/>
              </a:rPr>
              <a:t> in the Dataset</a:t>
            </a:r>
            <a:endParaRPr kumimoji="0" lang="en-IN"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5" name="Picture 24" descr="Chart, bar chart&#10;&#10;Description automatically generated">
            <a:extLst>
              <a:ext uri="{FF2B5EF4-FFF2-40B4-BE49-F238E27FC236}">
                <a16:creationId xmlns:a16="http://schemas.microsoft.com/office/drawing/2014/main" id="{E23F610D-F2CA-4C44-A4FD-D9BECBF40081}"/>
              </a:ext>
            </a:extLst>
          </p:cNvPr>
          <p:cNvPicPr>
            <a:picLocks noChangeAspect="1"/>
          </p:cNvPicPr>
          <p:nvPr/>
        </p:nvPicPr>
        <p:blipFill>
          <a:blip r:embed="rId3"/>
          <a:stretch>
            <a:fillRect/>
          </a:stretch>
        </p:blipFill>
        <p:spPr>
          <a:xfrm>
            <a:off x="258453" y="1620325"/>
            <a:ext cx="6554942" cy="3510191"/>
          </a:xfrm>
          <a:prstGeom prst="rect">
            <a:avLst/>
          </a:prstGeom>
        </p:spPr>
      </p:pic>
    </p:spTree>
    <p:extLst>
      <p:ext uri="{BB962C8B-B14F-4D97-AF65-F5344CB8AC3E}">
        <p14:creationId xmlns:p14="http://schemas.microsoft.com/office/powerpoint/2010/main" val="153748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Modelling Summary</a:t>
            </a:r>
          </a:p>
        </p:txBody>
      </p:sp>
      <p:pic>
        <p:nvPicPr>
          <p:cNvPr id="30" name="Picture 29" descr="Graphical user interface, application&#10;&#10;Description automatically generated">
            <a:extLst>
              <a:ext uri="{FF2B5EF4-FFF2-40B4-BE49-F238E27FC236}">
                <a16:creationId xmlns:a16="http://schemas.microsoft.com/office/drawing/2014/main" id="{1D511EAF-C679-4DBD-87E2-822C31EA652F}"/>
              </a:ext>
            </a:extLst>
          </p:cNvPr>
          <p:cNvPicPr>
            <a:picLocks noChangeAspect="1"/>
          </p:cNvPicPr>
          <p:nvPr/>
        </p:nvPicPr>
        <p:blipFill rotWithShape="1">
          <a:blip r:embed="rId3">
            <a:extLst>
              <a:ext uri="{28A0092B-C50C-407E-A947-70E740481C1C}">
                <a14:useLocalDpi xmlns:a14="http://schemas.microsoft.com/office/drawing/2010/main" val="0"/>
              </a:ext>
            </a:extLst>
          </a:blip>
          <a:srcRect l="35237" t="48356" r="31146" b="15425"/>
          <a:stretch/>
        </p:blipFill>
        <p:spPr bwMode="auto">
          <a:xfrm>
            <a:off x="350477" y="1001591"/>
            <a:ext cx="6067839" cy="3861747"/>
          </a:xfrm>
          <a:prstGeom prst="rect">
            <a:avLst/>
          </a:prstGeom>
          <a:ln>
            <a:noFill/>
          </a:ln>
          <a:extLst>
            <a:ext uri="{53640926-AAD7-44D8-BBD7-CCE9431645EC}">
              <a14:shadowObscured xmlns:a14="http://schemas.microsoft.com/office/drawing/2010/main"/>
            </a:ext>
          </a:extLst>
        </p:spPr>
      </p:pic>
      <p:sp>
        <p:nvSpPr>
          <p:cNvPr id="31" name="TextBox 30">
            <a:extLst>
              <a:ext uri="{FF2B5EF4-FFF2-40B4-BE49-F238E27FC236}">
                <a16:creationId xmlns:a16="http://schemas.microsoft.com/office/drawing/2014/main" id="{96B44F05-56CE-4A69-B0AF-18D5A161CC7F}"/>
              </a:ext>
            </a:extLst>
          </p:cNvPr>
          <p:cNvSpPr txBox="1"/>
          <p:nvPr/>
        </p:nvSpPr>
        <p:spPr>
          <a:xfrm>
            <a:off x="6740501" y="1094422"/>
            <a:ext cx="2053021" cy="1477328"/>
          </a:xfrm>
          <a:prstGeom prst="rect">
            <a:avLst/>
          </a:prstGeom>
          <a:noFill/>
        </p:spPr>
        <p:txBody>
          <a:bodyPr wrap="square">
            <a:spAutoFit/>
          </a:bodyPr>
          <a:lstStyle/>
          <a:p>
            <a:pPr marR="379095" algn="ctr">
              <a:spcAft>
                <a:spcPts val="1000"/>
              </a:spcAft>
            </a:pPr>
            <a:r>
              <a:rPr lang="en-US" sz="1800" dirty="0">
                <a:effectLst/>
                <a:latin typeface="Times New Roman" panose="02020603050405020304" pitchFamily="18" charset="0"/>
                <a:ea typeface="Times New Roman" panose="02020603050405020304" pitchFamily="18" charset="0"/>
              </a:rPr>
              <a:t>Models with RFECV with Test Accuracy greater than or equal to  0.8</a:t>
            </a:r>
            <a:endParaRPr lang="en-IN" sz="1800" dirty="0">
              <a:effectLst/>
              <a:latin typeface="Times New Roman" panose="02020603050405020304" pitchFamily="18" charset="0"/>
              <a:ea typeface="Times New Roman" panose="02020603050405020304" pitchFamily="18" charset="0"/>
            </a:endParaRPr>
          </a:p>
        </p:txBody>
      </p:sp>
      <p:grpSp>
        <p:nvGrpSpPr>
          <p:cNvPr id="32" name="Group 31">
            <a:extLst>
              <a:ext uri="{FF2B5EF4-FFF2-40B4-BE49-F238E27FC236}">
                <a16:creationId xmlns:a16="http://schemas.microsoft.com/office/drawing/2014/main" id="{D13B88AA-37AE-42F4-AB48-27B9EDB6386C}"/>
              </a:ext>
            </a:extLst>
          </p:cNvPr>
          <p:cNvGrpSpPr/>
          <p:nvPr/>
        </p:nvGrpSpPr>
        <p:grpSpPr>
          <a:xfrm>
            <a:off x="5198267" y="74353"/>
            <a:ext cx="1296000" cy="360000"/>
            <a:chOff x="4388217" y="0"/>
            <a:chExt cx="1634954" cy="638126"/>
          </a:xfrm>
          <a:solidFill>
            <a:srgbClr val="2DAD45"/>
          </a:solidFill>
          <a:scene3d>
            <a:camera prst="orthographicFront"/>
            <a:lightRig rig="flat" dir="t"/>
          </a:scene3d>
        </p:grpSpPr>
        <p:sp>
          <p:nvSpPr>
            <p:cNvPr id="33" name="Chevron 115">
              <a:extLst>
                <a:ext uri="{FF2B5EF4-FFF2-40B4-BE49-F238E27FC236}">
                  <a16:creationId xmlns:a16="http://schemas.microsoft.com/office/drawing/2014/main" id="{9C0F9D91-AFBB-4905-9A14-9256A3817A3F}"/>
                </a:ext>
              </a:extLst>
            </p:cNvPr>
            <p:cNvSpPr/>
            <p:nvPr/>
          </p:nvSpPr>
          <p:spPr>
            <a:xfrm>
              <a:off x="438821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4" name="Chevron 10">
              <a:extLst>
                <a:ext uri="{FF2B5EF4-FFF2-40B4-BE49-F238E27FC236}">
                  <a16:creationId xmlns:a16="http://schemas.microsoft.com/office/drawing/2014/main" id="{D4540C28-FE4C-4FB5-9034-2D20C871B133}"/>
                </a:ext>
              </a:extLst>
            </p:cNvPr>
            <p:cNvSpPr txBox="1"/>
            <p:nvPr/>
          </p:nvSpPr>
          <p:spPr>
            <a:xfrm>
              <a:off x="4707280" y="0"/>
              <a:ext cx="996828" cy="638126"/>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35" name="Group 34">
            <a:extLst>
              <a:ext uri="{FF2B5EF4-FFF2-40B4-BE49-F238E27FC236}">
                <a16:creationId xmlns:a16="http://schemas.microsoft.com/office/drawing/2014/main" id="{D5B8A974-C6AC-4A32-BCCC-A93760C6E999}"/>
              </a:ext>
            </a:extLst>
          </p:cNvPr>
          <p:cNvGrpSpPr/>
          <p:nvPr/>
        </p:nvGrpSpPr>
        <p:grpSpPr>
          <a:xfrm>
            <a:off x="6418317" y="74353"/>
            <a:ext cx="1296000" cy="360000"/>
            <a:chOff x="5799747" y="0"/>
            <a:chExt cx="1634954" cy="638126"/>
          </a:xfrm>
          <a:scene3d>
            <a:camera prst="orthographicFront"/>
            <a:lightRig rig="flat" dir="t"/>
          </a:scene3d>
        </p:grpSpPr>
        <p:sp>
          <p:nvSpPr>
            <p:cNvPr id="36" name="Chevron 118">
              <a:extLst>
                <a:ext uri="{FF2B5EF4-FFF2-40B4-BE49-F238E27FC236}">
                  <a16:creationId xmlns:a16="http://schemas.microsoft.com/office/drawing/2014/main" id="{2536C3C8-6F82-460A-A5B8-C893FE7574A0}"/>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7" name="Chevron 12">
              <a:extLst>
                <a:ext uri="{FF2B5EF4-FFF2-40B4-BE49-F238E27FC236}">
                  <a16:creationId xmlns:a16="http://schemas.microsoft.com/office/drawing/2014/main" id="{C0AD3A2E-EAFD-4A85-A3EB-7AF311FD6C04}"/>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38" name="Group 37">
            <a:extLst>
              <a:ext uri="{FF2B5EF4-FFF2-40B4-BE49-F238E27FC236}">
                <a16:creationId xmlns:a16="http://schemas.microsoft.com/office/drawing/2014/main" id="{72B1B9C1-A5C6-405C-A66E-8697232219C8}"/>
              </a:ext>
            </a:extLst>
          </p:cNvPr>
          <p:cNvGrpSpPr/>
          <p:nvPr/>
        </p:nvGrpSpPr>
        <p:grpSpPr>
          <a:xfrm>
            <a:off x="7646170" y="74353"/>
            <a:ext cx="1296000" cy="360000"/>
            <a:chOff x="7169401" y="0"/>
            <a:chExt cx="1634954" cy="638126"/>
          </a:xfrm>
          <a:scene3d>
            <a:camera prst="orthographicFront"/>
            <a:lightRig rig="flat" dir="t"/>
          </a:scene3d>
        </p:grpSpPr>
        <p:sp>
          <p:nvSpPr>
            <p:cNvPr id="39" name="Chevron 121">
              <a:extLst>
                <a:ext uri="{FF2B5EF4-FFF2-40B4-BE49-F238E27FC236}">
                  <a16:creationId xmlns:a16="http://schemas.microsoft.com/office/drawing/2014/main" id="{992F5EDA-A691-4FDA-8904-7CE9CD58DED4}"/>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0" name="Chevron 14">
              <a:extLst>
                <a:ext uri="{FF2B5EF4-FFF2-40B4-BE49-F238E27FC236}">
                  <a16:creationId xmlns:a16="http://schemas.microsoft.com/office/drawing/2014/main" id="{677323A5-9C2F-4615-8683-6DB8FC747FF0}"/>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41" name="Group 40">
            <a:extLst>
              <a:ext uri="{FF2B5EF4-FFF2-40B4-BE49-F238E27FC236}">
                <a16:creationId xmlns:a16="http://schemas.microsoft.com/office/drawing/2014/main" id="{B4982CF1-BC6D-4281-B1CC-1EAF39E2E57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42" name="Chevron 127">
              <a:extLst>
                <a:ext uri="{FF2B5EF4-FFF2-40B4-BE49-F238E27FC236}">
                  <a16:creationId xmlns:a16="http://schemas.microsoft.com/office/drawing/2014/main" id="{E8BF2078-30B3-4D24-8E47-8053A282ABBA}"/>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3" name="Chevron 14">
              <a:extLst>
                <a:ext uri="{FF2B5EF4-FFF2-40B4-BE49-F238E27FC236}">
                  <a16:creationId xmlns:a16="http://schemas.microsoft.com/office/drawing/2014/main" id="{22987C71-BE1B-40CC-AEEC-972824496ABA}"/>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44" name="Group 43">
            <a:extLst>
              <a:ext uri="{FF2B5EF4-FFF2-40B4-BE49-F238E27FC236}">
                <a16:creationId xmlns:a16="http://schemas.microsoft.com/office/drawing/2014/main" id="{C6BBAEEE-36DF-4E23-BA65-61DB132C5126}"/>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45" name="Chevron 130">
              <a:extLst>
                <a:ext uri="{FF2B5EF4-FFF2-40B4-BE49-F238E27FC236}">
                  <a16:creationId xmlns:a16="http://schemas.microsoft.com/office/drawing/2014/main" id="{960AB897-B797-4047-B38C-57AEAEE00736}"/>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6" name="Chevron 14">
              <a:extLst>
                <a:ext uri="{FF2B5EF4-FFF2-40B4-BE49-F238E27FC236}">
                  <a16:creationId xmlns:a16="http://schemas.microsoft.com/office/drawing/2014/main" id="{D192D53F-4A43-4921-8679-EDB960AB4A7D}"/>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47" name="Group 46">
            <a:extLst>
              <a:ext uri="{FF2B5EF4-FFF2-40B4-BE49-F238E27FC236}">
                <a16:creationId xmlns:a16="http://schemas.microsoft.com/office/drawing/2014/main" id="{67035718-8E4B-4DD3-8828-270E0ED4ABDA}"/>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48" name="Chevron 124">
              <a:extLst>
                <a:ext uri="{FF2B5EF4-FFF2-40B4-BE49-F238E27FC236}">
                  <a16:creationId xmlns:a16="http://schemas.microsoft.com/office/drawing/2014/main" id="{513D2632-89A4-4069-AE97-8324F8D97A55}"/>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9" name="Chevron 14">
              <a:extLst>
                <a:ext uri="{FF2B5EF4-FFF2-40B4-BE49-F238E27FC236}">
                  <a16:creationId xmlns:a16="http://schemas.microsoft.com/office/drawing/2014/main" id="{7C76D48B-BA8D-4DBA-ABEC-8AD9F5AED023}"/>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grpSp>
        <p:nvGrpSpPr>
          <p:cNvPr id="50" name="Group 49">
            <a:extLst>
              <a:ext uri="{FF2B5EF4-FFF2-40B4-BE49-F238E27FC236}">
                <a16:creationId xmlns:a16="http://schemas.microsoft.com/office/drawing/2014/main" id="{8922E9D4-F8F5-42C5-972E-62B87EFCE78E}"/>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51" name="Chevron 124">
              <a:extLst>
                <a:ext uri="{FF2B5EF4-FFF2-40B4-BE49-F238E27FC236}">
                  <a16:creationId xmlns:a16="http://schemas.microsoft.com/office/drawing/2014/main" id="{4CDB8972-EBDC-4C1C-A193-8E56BABFA9EF}"/>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2" name="Chevron 14">
              <a:extLst>
                <a:ext uri="{FF2B5EF4-FFF2-40B4-BE49-F238E27FC236}">
                  <a16:creationId xmlns:a16="http://schemas.microsoft.com/office/drawing/2014/main" id="{4B19EF46-E3BE-4E5E-BB34-5864FDF8E9A5}"/>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Tree>
    <p:extLst>
      <p:ext uri="{BB962C8B-B14F-4D97-AF65-F5344CB8AC3E}">
        <p14:creationId xmlns:p14="http://schemas.microsoft.com/office/powerpoint/2010/main" val="31735540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Modelling Summary</a:t>
            </a:r>
          </a:p>
        </p:txBody>
      </p:sp>
      <p:sp>
        <p:nvSpPr>
          <p:cNvPr id="31" name="TextBox 30">
            <a:extLst>
              <a:ext uri="{FF2B5EF4-FFF2-40B4-BE49-F238E27FC236}">
                <a16:creationId xmlns:a16="http://schemas.microsoft.com/office/drawing/2014/main" id="{96B44F05-56CE-4A69-B0AF-18D5A161CC7F}"/>
              </a:ext>
            </a:extLst>
          </p:cNvPr>
          <p:cNvSpPr txBox="1"/>
          <p:nvPr/>
        </p:nvSpPr>
        <p:spPr>
          <a:xfrm>
            <a:off x="7467524" y="1381931"/>
            <a:ext cx="1833819" cy="2031325"/>
          </a:xfrm>
          <a:prstGeom prst="rect">
            <a:avLst/>
          </a:prstGeom>
          <a:noFill/>
        </p:spPr>
        <p:txBody>
          <a:bodyPr wrap="square">
            <a:spAutoFit/>
          </a:bodyPr>
          <a:lstStyle/>
          <a:p>
            <a:pPr marR="379095" algn="ctr">
              <a:spcAft>
                <a:spcPts val="1000"/>
              </a:spcAft>
            </a:pPr>
            <a:r>
              <a:rPr lang="en-US" dirty="0">
                <a:latin typeface="Times New Roman" panose="02020603050405020304" pitchFamily="18" charset="0"/>
                <a:ea typeface="Times New Roman" panose="02020603050405020304" pitchFamily="18" charset="0"/>
              </a:rPr>
              <a:t>Models with RFECV with Test Accuracy greater than or equal to  0.8</a:t>
            </a:r>
            <a:endParaRPr lang="en-IN" dirty="0">
              <a:latin typeface="Times New Roman" panose="02020603050405020304" pitchFamily="18" charset="0"/>
              <a:ea typeface="Times New Roman" panose="02020603050405020304" pitchFamily="18" charset="0"/>
            </a:endParaRPr>
          </a:p>
        </p:txBody>
      </p:sp>
      <p:pic>
        <p:nvPicPr>
          <p:cNvPr id="32" name="Picture 31" descr="Graphical user interface, application&#10;&#10;Description automatically generated">
            <a:extLst>
              <a:ext uri="{FF2B5EF4-FFF2-40B4-BE49-F238E27FC236}">
                <a16:creationId xmlns:a16="http://schemas.microsoft.com/office/drawing/2014/main" id="{0FE4520F-43B6-4BF8-A402-4269CD071FA3}"/>
              </a:ext>
            </a:extLst>
          </p:cNvPr>
          <p:cNvPicPr>
            <a:picLocks noChangeAspect="1"/>
          </p:cNvPicPr>
          <p:nvPr/>
        </p:nvPicPr>
        <p:blipFill rotWithShape="1">
          <a:blip r:embed="rId3">
            <a:extLst>
              <a:ext uri="{28A0092B-C50C-407E-A947-70E740481C1C}">
                <a14:useLocalDpi xmlns:a14="http://schemas.microsoft.com/office/drawing/2010/main" val="0"/>
              </a:ext>
            </a:extLst>
          </a:blip>
          <a:srcRect l="35237" t="48790" r="30880" b="28658"/>
          <a:stretch/>
        </p:blipFill>
        <p:spPr bwMode="auto">
          <a:xfrm>
            <a:off x="336332" y="1223962"/>
            <a:ext cx="7012069" cy="2917114"/>
          </a:xfrm>
          <a:prstGeom prst="rect">
            <a:avLst/>
          </a:prstGeom>
          <a:ln>
            <a:noFill/>
          </a:ln>
          <a:extLst>
            <a:ext uri="{53640926-AAD7-44D8-BBD7-CCE9431645EC}">
              <a14:shadowObscured xmlns:a14="http://schemas.microsoft.com/office/drawing/2010/main"/>
            </a:ext>
          </a:extLst>
        </p:spPr>
      </p:pic>
      <p:grpSp>
        <p:nvGrpSpPr>
          <p:cNvPr id="34" name="Group 33">
            <a:extLst>
              <a:ext uri="{FF2B5EF4-FFF2-40B4-BE49-F238E27FC236}">
                <a16:creationId xmlns:a16="http://schemas.microsoft.com/office/drawing/2014/main" id="{CA73BF4D-A10E-43DE-A186-3CFEA4F67017}"/>
              </a:ext>
            </a:extLst>
          </p:cNvPr>
          <p:cNvGrpSpPr/>
          <p:nvPr/>
        </p:nvGrpSpPr>
        <p:grpSpPr>
          <a:xfrm>
            <a:off x="5198267" y="74353"/>
            <a:ext cx="1296000" cy="360000"/>
            <a:chOff x="4388217" y="0"/>
            <a:chExt cx="1634954" cy="638126"/>
          </a:xfrm>
          <a:solidFill>
            <a:srgbClr val="2DAD45"/>
          </a:solidFill>
          <a:scene3d>
            <a:camera prst="orthographicFront"/>
            <a:lightRig rig="flat" dir="t"/>
          </a:scene3d>
        </p:grpSpPr>
        <p:sp>
          <p:nvSpPr>
            <p:cNvPr id="35" name="Chevron 115">
              <a:extLst>
                <a:ext uri="{FF2B5EF4-FFF2-40B4-BE49-F238E27FC236}">
                  <a16:creationId xmlns:a16="http://schemas.microsoft.com/office/drawing/2014/main" id="{16E39BC3-6D07-4FE4-82CA-DD54D07415A5}"/>
                </a:ext>
              </a:extLst>
            </p:cNvPr>
            <p:cNvSpPr/>
            <p:nvPr/>
          </p:nvSpPr>
          <p:spPr>
            <a:xfrm>
              <a:off x="438821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6" name="Chevron 10">
              <a:extLst>
                <a:ext uri="{FF2B5EF4-FFF2-40B4-BE49-F238E27FC236}">
                  <a16:creationId xmlns:a16="http://schemas.microsoft.com/office/drawing/2014/main" id="{E376C8D7-C302-4E45-8227-6C43D33864BD}"/>
                </a:ext>
              </a:extLst>
            </p:cNvPr>
            <p:cNvSpPr txBox="1"/>
            <p:nvPr/>
          </p:nvSpPr>
          <p:spPr>
            <a:xfrm>
              <a:off x="4707280" y="0"/>
              <a:ext cx="996828" cy="638126"/>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37" name="Group 36">
            <a:extLst>
              <a:ext uri="{FF2B5EF4-FFF2-40B4-BE49-F238E27FC236}">
                <a16:creationId xmlns:a16="http://schemas.microsoft.com/office/drawing/2014/main" id="{7A0D2C99-4DEF-4074-A05C-305D36B18B93}"/>
              </a:ext>
            </a:extLst>
          </p:cNvPr>
          <p:cNvGrpSpPr/>
          <p:nvPr/>
        </p:nvGrpSpPr>
        <p:grpSpPr>
          <a:xfrm>
            <a:off x="6418317" y="74353"/>
            <a:ext cx="1296000" cy="360000"/>
            <a:chOff x="5799747" y="0"/>
            <a:chExt cx="1634954" cy="638126"/>
          </a:xfrm>
          <a:scene3d>
            <a:camera prst="orthographicFront"/>
            <a:lightRig rig="flat" dir="t"/>
          </a:scene3d>
        </p:grpSpPr>
        <p:sp>
          <p:nvSpPr>
            <p:cNvPr id="38" name="Chevron 118">
              <a:extLst>
                <a:ext uri="{FF2B5EF4-FFF2-40B4-BE49-F238E27FC236}">
                  <a16:creationId xmlns:a16="http://schemas.microsoft.com/office/drawing/2014/main" id="{F0650576-28A4-4826-BC8C-287729D8BB89}"/>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9" name="Chevron 12">
              <a:extLst>
                <a:ext uri="{FF2B5EF4-FFF2-40B4-BE49-F238E27FC236}">
                  <a16:creationId xmlns:a16="http://schemas.microsoft.com/office/drawing/2014/main" id="{EDD81DCE-4C09-4286-B98D-56B0F7346F1C}"/>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40" name="Group 39">
            <a:extLst>
              <a:ext uri="{FF2B5EF4-FFF2-40B4-BE49-F238E27FC236}">
                <a16:creationId xmlns:a16="http://schemas.microsoft.com/office/drawing/2014/main" id="{58208711-18A7-41C4-A8C8-62B217CBBBCE}"/>
              </a:ext>
            </a:extLst>
          </p:cNvPr>
          <p:cNvGrpSpPr/>
          <p:nvPr/>
        </p:nvGrpSpPr>
        <p:grpSpPr>
          <a:xfrm>
            <a:off x="7646170" y="74353"/>
            <a:ext cx="1296000" cy="360000"/>
            <a:chOff x="7169401" y="0"/>
            <a:chExt cx="1634954" cy="638126"/>
          </a:xfrm>
          <a:scene3d>
            <a:camera prst="orthographicFront"/>
            <a:lightRig rig="flat" dir="t"/>
          </a:scene3d>
        </p:grpSpPr>
        <p:sp>
          <p:nvSpPr>
            <p:cNvPr id="41" name="Chevron 121">
              <a:extLst>
                <a:ext uri="{FF2B5EF4-FFF2-40B4-BE49-F238E27FC236}">
                  <a16:creationId xmlns:a16="http://schemas.microsoft.com/office/drawing/2014/main" id="{3902AA91-C113-4D74-B211-38C4436F2458}"/>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2" name="Chevron 14">
              <a:extLst>
                <a:ext uri="{FF2B5EF4-FFF2-40B4-BE49-F238E27FC236}">
                  <a16:creationId xmlns:a16="http://schemas.microsoft.com/office/drawing/2014/main" id="{3D6D0D30-E13B-4A28-8A89-F6999C152349}"/>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43" name="Group 42">
            <a:extLst>
              <a:ext uri="{FF2B5EF4-FFF2-40B4-BE49-F238E27FC236}">
                <a16:creationId xmlns:a16="http://schemas.microsoft.com/office/drawing/2014/main" id="{27194D70-2382-4A3D-9D93-6566F7F06ECA}"/>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44" name="Chevron 127">
              <a:extLst>
                <a:ext uri="{FF2B5EF4-FFF2-40B4-BE49-F238E27FC236}">
                  <a16:creationId xmlns:a16="http://schemas.microsoft.com/office/drawing/2014/main" id="{56414E12-CB77-4B3F-8539-8F1B2A45E3CC}"/>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5" name="Chevron 14">
              <a:extLst>
                <a:ext uri="{FF2B5EF4-FFF2-40B4-BE49-F238E27FC236}">
                  <a16:creationId xmlns:a16="http://schemas.microsoft.com/office/drawing/2014/main" id="{CBD7CDE5-08F1-4AC1-ADE7-52C2511D08BF}"/>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46" name="Group 45">
            <a:extLst>
              <a:ext uri="{FF2B5EF4-FFF2-40B4-BE49-F238E27FC236}">
                <a16:creationId xmlns:a16="http://schemas.microsoft.com/office/drawing/2014/main" id="{D7191D73-8E19-4E5F-9B81-26128298DA75}"/>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47" name="Chevron 130">
              <a:extLst>
                <a:ext uri="{FF2B5EF4-FFF2-40B4-BE49-F238E27FC236}">
                  <a16:creationId xmlns:a16="http://schemas.microsoft.com/office/drawing/2014/main" id="{BFB4B206-7110-4109-A998-F2A6F3479245}"/>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48" name="Chevron 14">
              <a:extLst>
                <a:ext uri="{FF2B5EF4-FFF2-40B4-BE49-F238E27FC236}">
                  <a16:creationId xmlns:a16="http://schemas.microsoft.com/office/drawing/2014/main" id="{876E4335-5F5A-449E-9B6E-A96496E5E52F}"/>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49" name="Group 48">
            <a:extLst>
              <a:ext uri="{FF2B5EF4-FFF2-40B4-BE49-F238E27FC236}">
                <a16:creationId xmlns:a16="http://schemas.microsoft.com/office/drawing/2014/main" id="{1027E01D-E364-406B-91E9-0FD03B2F03AE}"/>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50" name="Chevron 124">
              <a:extLst>
                <a:ext uri="{FF2B5EF4-FFF2-40B4-BE49-F238E27FC236}">
                  <a16:creationId xmlns:a16="http://schemas.microsoft.com/office/drawing/2014/main" id="{ED50D5E0-B400-4F0D-BB09-BC39C331FF19}"/>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1" name="Chevron 14">
              <a:extLst>
                <a:ext uri="{FF2B5EF4-FFF2-40B4-BE49-F238E27FC236}">
                  <a16:creationId xmlns:a16="http://schemas.microsoft.com/office/drawing/2014/main" id="{B6396AA3-907B-4734-9DA7-69A979F583DB}"/>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grpSp>
        <p:nvGrpSpPr>
          <p:cNvPr id="52" name="Group 51">
            <a:extLst>
              <a:ext uri="{FF2B5EF4-FFF2-40B4-BE49-F238E27FC236}">
                <a16:creationId xmlns:a16="http://schemas.microsoft.com/office/drawing/2014/main" id="{12D318C6-D44D-4EE8-9F17-B8B479874C37}"/>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53" name="Chevron 124">
              <a:extLst>
                <a:ext uri="{FF2B5EF4-FFF2-40B4-BE49-F238E27FC236}">
                  <a16:creationId xmlns:a16="http://schemas.microsoft.com/office/drawing/2014/main" id="{B4D0CAE7-F461-4640-AF02-038E6857553D}"/>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4" name="Chevron 14">
              <a:extLst>
                <a:ext uri="{FF2B5EF4-FFF2-40B4-BE49-F238E27FC236}">
                  <a16:creationId xmlns:a16="http://schemas.microsoft.com/office/drawing/2014/main" id="{B2F94FA1-618E-45BB-B0D3-7E285EB556E5}"/>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Tree>
    <p:extLst>
      <p:ext uri="{BB962C8B-B14F-4D97-AF65-F5344CB8AC3E}">
        <p14:creationId xmlns:p14="http://schemas.microsoft.com/office/powerpoint/2010/main" val="25118544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BD3E91-0666-4CBD-9B9D-6BD83AEB60AA}"/>
              </a:ext>
            </a:extLst>
          </p:cNvPr>
          <p:cNvGrpSpPr/>
          <p:nvPr/>
        </p:nvGrpSpPr>
        <p:grpSpPr>
          <a:xfrm>
            <a:off x="5198267" y="74353"/>
            <a:ext cx="1296000" cy="360000"/>
            <a:chOff x="4388217" y="0"/>
            <a:chExt cx="1634954" cy="638126"/>
          </a:xfrm>
          <a:solidFill>
            <a:srgbClr val="2DAD45"/>
          </a:solidFill>
          <a:scene3d>
            <a:camera prst="orthographicFront"/>
            <a:lightRig rig="flat" dir="t"/>
          </a:scene3d>
        </p:grpSpPr>
        <p:sp>
          <p:nvSpPr>
            <p:cNvPr id="4" name="Chevron 115">
              <a:extLst>
                <a:ext uri="{FF2B5EF4-FFF2-40B4-BE49-F238E27FC236}">
                  <a16:creationId xmlns:a16="http://schemas.microsoft.com/office/drawing/2014/main" id="{7AAEDF73-C0A4-439C-A734-0DC19C805C6F}"/>
                </a:ext>
              </a:extLst>
            </p:cNvPr>
            <p:cNvSpPr/>
            <p:nvPr/>
          </p:nvSpPr>
          <p:spPr>
            <a:xfrm>
              <a:off x="438821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 name="Chevron 10">
              <a:extLst>
                <a:ext uri="{FF2B5EF4-FFF2-40B4-BE49-F238E27FC236}">
                  <a16:creationId xmlns:a16="http://schemas.microsoft.com/office/drawing/2014/main" id="{B0CA35A6-FF7B-4021-9C7B-21FF2FBD9EC2}"/>
                </a:ext>
              </a:extLst>
            </p:cNvPr>
            <p:cNvSpPr txBox="1"/>
            <p:nvPr/>
          </p:nvSpPr>
          <p:spPr>
            <a:xfrm>
              <a:off x="4707280" y="0"/>
              <a:ext cx="996828" cy="638126"/>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Modelling Summary</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pic>
        <p:nvPicPr>
          <p:cNvPr id="30" name="Picture 29" descr="Graphical user interface&#10;&#10;Description automatically generated">
            <a:extLst>
              <a:ext uri="{FF2B5EF4-FFF2-40B4-BE49-F238E27FC236}">
                <a16:creationId xmlns:a16="http://schemas.microsoft.com/office/drawing/2014/main" id="{395BEB21-8249-4C39-B5C6-588BFF330594}"/>
              </a:ext>
            </a:extLst>
          </p:cNvPr>
          <p:cNvPicPr>
            <a:picLocks noChangeAspect="1"/>
          </p:cNvPicPr>
          <p:nvPr/>
        </p:nvPicPr>
        <p:blipFill rotWithShape="1">
          <a:blip r:embed="rId3">
            <a:extLst>
              <a:ext uri="{28A0092B-C50C-407E-A947-70E740481C1C}">
                <a14:useLocalDpi xmlns:a14="http://schemas.microsoft.com/office/drawing/2010/main" val="0"/>
              </a:ext>
            </a:extLst>
          </a:blip>
          <a:srcRect l="35372" t="21033" r="31011" b="1755"/>
          <a:stretch/>
        </p:blipFill>
        <p:spPr bwMode="auto">
          <a:xfrm>
            <a:off x="314281" y="1185862"/>
            <a:ext cx="4376990" cy="3475948"/>
          </a:xfrm>
          <a:prstGeom prst="rect">
            <a:avLst/>
          </a:prstGeom>
          <a:ln>
            <a:noFill/>
          </a:ln>
          <a:extLst>
            <a:ext uri="{53640926-AAD7-44D8-BBD7-CCE9431645EC}">
              <a14:shadowObscured xmlns:a14="http://schemas.microsoft.com/office/drawing/2010/main"/>
            </a:ext>
          </a:extLst>
        </p:spPr>
      </p:pic>
      <p:pic>
        <p:nvPicPr>
          <p:cNvPr id="33" name="Picture 32" descr="Graphical user interface, application&#10;&#10;Description automatically generated">
            <a:extLst>
              <a:ext uri="{FF2B5EF4-FFF2-40B4-BE49-F238E27FC236}">
                <a16:creationId xmlns:a16="http://schemas.microsoft.com/office/drawing/2014/main" id="{BEEC154F-8E24-4769-B78B-FA1794DB8CA4}"/>
              </a:ext>
            </a:extLst>
          </p:cNvPr>
          <p:cNvPicPr>
            <a:picLocks noChangeAspect="1"/>
          </p:cNvPicPr>
          <p:nvPr/>
        </p:nvPicPr>
        <p:blipFill rotWithShape="1">
          <a:blip r:embed="rId4">
            <a:extLst>
              <a:ext uri="{28A0092B-C50C-407E-A947-70E740481C1C}">
                <a14:useLocalDpi xmlns:a14="http://schemas.microsoft.com/office/drawing/2010/main" val="0"/>
              </a:ext>
            </a:extLst>
          </a:blip>
          <a:srcRect l="35373" t="20600" r="30877" b="1762"/>
          <a:stretch/>
        </p:blipFill>
        <p:spPr bwMode="auto">
          <a:xfrm>
            <a:off x="4961614" y="1185863"/>
            <a:ext cx="3980555" cy="3475948"/>
          </a:xfrm>
          <a:prstGeom prst="rect">
            <a:avLst/>
          </a:prstGeom>
          <a:ln>
            <a:noFill/>
          </a:ln>
          <a:extLst>
            <a:ext uri="{53640926-AAD7-44D8-BBD7-CCE9431645EC}">
              <a14:shadowObscured xmlns:a14="http://schemas.microsoft.com/office/drawing/2010/main"/>
            </a:ext>
          </a:extLst>
        </p:spPr>
      </p:pic>
      <p:sp>
        <p:nvSpPr>
          <p:cNvPr id="34" name="TextBox 33">
            <a:extLst>
              <a:ext uri="{FF2B5EF4-FFF2-40B4-BE49-F238E27FC236}">
                <a16:creationId xmlns:a16="http://schemas.microsoft.com/office/drawing/2014/main" id="{2A7B066E-FA5B-40D4-B476-3DFC30CDC27C}"/>
              </a:ext>
            </a:extLst>
          </p:cNvPr>
          <p:cNvSpPr txBox="1"/>
          <p:nvPr/>
        </p:nvSpPr>
        <p:spPr>
          <a:xfrm>
            <a:off x="5703350" y="4661810"/>
            <a:ext cx="2876107"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Models with Accuracy &lt;0.8</a:t>
            </a:r>
            <a:endParaRPr lang="en-IN" dirty="0"/>
          </a:p>
        </p:txBody>
      </p:sp>
      <p:sp>
        <p:nvSpPr>
          <p:cNvPr id="35" name="TextBox 34">
            <a:extLst>
              <a:ext uri="{FF2B5EF4-FFF2-40B4-BE49-F238E27FC236}">
                <a16:creationId xmlns:a16="http://schemas.microsoft.com/office/drawing/2014/main" id="{DFC3D12D-3EBE-49DC-AC08-D1573ACC9580}"/>
              </a:ext>
            </a:extLst>
          </p:cNvPr>
          <p:cNvSpPr txBox="1"/>
          <p:nvPr/>
        </p:nvSpPr>
        <p:spPr>
          <a:xfrm>
            <a:off x="824283" y="4657429"/>
            <a:ext cx="4572000"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Models with Accuracy &gt;=0.8</a:t>
            </a:r>
            <a:endParaRPr lang="en-IN" dirty="0"/>
          </a:p>
        </p:txBody>
      </p:sp>
      <p:grpSp>
        <p:nvGrpSpPr>
          <p:cNvPr id="36" name="Group 35">
            <a:extLst>
              <a:ext uri="{FF2B5EF4-FFF2-40B4-BE49-F238E27FC236}">
                <a16:creationId xmlns:a16="http://schemas.microsoft.com/office/drawing/2014/main" id="{6EE27DE0-0B94-45F4-8D37-A874F1F77F11}"/>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37" name="Chevron 124">
              <a:extLst>
                <a:ext uri="{FF2B5EF4-FFF2-40B4-BE49-F238E27FC236}">
                  <a16:creationId xmlns:a16="http://schemas.microsoft.com/office/drawing/2014/main" id="{0464A092-4B42-4259-B3A5-0FF9FFC0F7DF}"/>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8" name="Chevron 14">
              <a:extLst>
                <a:ext uri="{FF2B5EF4-FFF2-40B4-BE49-F238E27FC236}">
                  <a16:creationId xmlns:a16="http://schemas.microsoft.com/office/drawing/2014/main" id="{DA0FBF65-1432-4D65-B4AE-66209C202D5D}"/>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sp>
        <p:nvSpPr>
          <p:cNvPr id="2" name="TextBox 1">
            <a:extLst>
              <a:ext uri="{FF2B5EF4-FFF2-40B4-BE49-F238E27FC236}">
                <a16:creationId xmlns:a16="http://schemas.microsoft.com/office/drawing/2014/main" id="{25F6ABB9-CC43-7A41-90CC-56E640B2C210}"/>
              </a:ext>
            </a:extLst>
          </p:cNvPr>
          <p:cNvSpPr txBox="1"/>
          <p:nvPr/>
        </p:nvSpPr>
        <p:spPr>
          <a:xfrm>
            <a:off x="4722157" y="573043"/>
            <a:ext cx="37386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Comparing all models built:</a:t>
            </a:r>
          </a:p>
        </p:txBody>
      </p:sp>
    </p:spTree>
    <p:extLst>
      <p:ext uri="{BB962C8B-B14F-4D97-AF65-F5344CB8AC3E}">
        <p14:creationId xmlns:p14="http://schemas.microsoft.com/office/powerpoint/2010/main" val="29755802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olidFill>
            <a:srgbClr val="2DAD45"/>
          </a:solidFill>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Deployment</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grpSp>
        <p:nvGrpSpPr>
          <p:cNvPr id="36" name="Group 35">
            <a:extLst>
              <a:ext uri="{FF2B5EF4-FFF2-40B4-BE49-F238E27FC236}">
                <a16:creationId xmlns:a16="http://schemas.microsoft.com/office/drawing/2014/main" id="{6EE27DE0-0B94-45F4-8D37-A874F1F77F11}"/>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37" name="Chevron 124">
              <a:extLst>
                <a:ext uri="{FF2B5EF4-FFF2-40B4-BE49-F238E27FC236}">
                  <a16:creationId xmlns:a16="http://schemas.microsoft.com/office/drawing/2014/main" id="{0464A092-4B42-4259-B3A5-0FF9FFC0F7DF}"/>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8" name="Chevron 14">
              <a:extLst>
                <a:ext uri="{FF2B5EF4-FFF2-40B4-BE49-F238E27FC236}">
                  <a16:creationId xmlns:a16="http://schemas.microsoft.com/office/drawing/2014/main" id="{DA0FBF65-1432-4D65-B4AE-66209C202D5D}"/>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31" name="Group 30">
            <a:extLst>
              <a:ext uri="{FF2B5EF4-FFF2-40B4-BE49-F238E27FC236}">
                <a16:creationId xmlns:a16="http://schemas.microsoft.com/office/drawing/2014/main" id="{C77A844B-139E-46CC-B803-CB7C4395C64A}"/>
              </a:ext>
            </a:extLst>
          </p:cNvPr>
          <p:cNvGrpSpPr/>
          <p:nvPr/>
        </p:nvGrpSpPr>
        <p:grpSpPr>
          <a:xfrm>
            <a:off x="5209554" y="83312"/>
            <a:ext cx="1296000" cy="360000"/>
            <a:chOff x="4388217" y="0"/>
            <a:chExt cx="1634954" cy="638126"/>
          </a:xfrm>
          <a:scene3d>
            <a:camera prst="orthographicFront"/>
            <a:lightRig rig="flat" dir="t"/>
          </a:scene3d>
        </p:grpSpPr>
        <p:sp>
          <p:nvSpPr>
            <p:cNvPr id="32" name="Chevron 115">
              <a:extLst>
                <a:ext uri="{FF2B5EF4-FFF2-40B4-BE49-F238E27FC236}">
                  <a16:creationId xmlns:a16="http://schemas.microsoft.com/office/drawing/2014/main" id="{515A2573-1FC3-4A81-B346-931A0F86C755}"/>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9" name="Chevron 10">
              <a:extLst>
                <a:ext uri="{FF2B5EF4-FFF2-40B4-BE49-F238E27FC236}">
                  <a16:creationId xmlns:a16="http://schemas.microsoft.com/office/drawing/2014/main" id="{B831D26D-7F7E-4E9C-9D53-B08B105BBD49}"/>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pic>
        <p:nvPicPr>
          <p:cNvPr id="24" name="Picture 23" descr="Graphical user interface, website&#10;&#10;Description automatically generated">
            <a:extLst>
              <a:ext uri="{FF2B5EF4-FFF2-40B4-BE49-F238E27FC236}">
                <a16:creationId xmlns:a16="http://schemas.microsoft.com/office/drawing/2014/main" id="{44CABE2A-C43A-B241-8DA0-6561E80754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621"/>
          <a:stretch/>
        </p:blipFill>
        <p:spPr bwMode="auto">
          <a:xfrm>
            <a:off x="336333" y="1077645"/>
            <a:ext cx="6516412" cy="372184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F88883C7-23E1-9545-B357-4B1B37733242}"/>
              </a:ext>
            </a:extLst>
          </p:cNvPr>
          <p:cNvSpPr txBox="1"/>
          <p:nvPr/>
        </p:nvSpPr>
        <p:spPr>
          <a:xfrm>
            <a:off x="6045372" y="663215"/>
            <a:ext cx="251863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Home Page: Deployment</a:t>
            </a:r>
          </a:p>
        </p:txBody>
      </p:sp>
    </p:spTree>
    <p:extLst>
      <p:ext uri="{BB962C8B-B14F-4D97-AF65-F5344CB8AC3E}">
        <p14:creationId xmlns:p14="http://schemas.microsoft.com/office/powerpoint/2010/main" val="4895390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olidFill>
            <a:srgbClr val="2DAD45"/>
          </a:solidFill>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7"/>
              <a:ext cx="1300801" cy="485600"/>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sp>
        <p:nvSpPr>
          <p:cNvPr id="27" name="Rounded Rectangle 52">
            <a:extLst>
              <a:ext uri="{FF2B5EF4-FFF2-40B4-BE49-F238E27FC236}">
                <a16:creationId xmlns:a16="http://schemas.microsoft.com/office/drawing/2014/main" id="{DC0ED95D-0E5E-F14D-B691-DEAA0B9D42A2}"/>
              </a:ext>
            </a:extLst>
          </p:cNvPr>
          <p:cNvSpPr/>
          <p:nvPr/>
        </p:nvSpPr>
        <p:spPr>
          <a:xfrm>
            <a:off x="336333" y="578582"/>
            <a:ext cx="4060724" cy="36379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Deployment</a:t>
            </a:r>
          </a:p>
        </p:txBody>
      </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grpSp>
        <p:nvGrpSpPr>
          <p:cNvPr id="36" name="Group 35">
            <a:extLst>
              <a:ext uri="{FF2B5EF4-FFF2-40B4-BE49-F238E27FC236}">
                <a16:creationId xmlns:a16="http://schemas.microsoft.com/office/drawing/2014/main" id="{6EE27DE0-0B94-45F4-8D37-A874F1F77F11}"/>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37" name="Chevron 124">
              <a:extLst>
                <a:ext uri="{FF2B5EF4-FFF2-40B4-BE49-F238E27FC236}">
                  <a16:creationId xmlns:a16="http://schemas.microsoft.com/office/drawing/2014/main" id="{0464A092-4B42-4259-B3A5-0FF9FFC0F7DF}"/>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8" name="Chevron 14">
              <a:extLst>
                <a:ext uri="{FF2B5EF4-FFF2-40B4-BE49-F238E27FC236}">
                  <a16:creationId xmlns:a16="http://schemas.microsoft.com/office/drawing/2014/main" id="{DA0FBF65-1432-4D65-B4AE-66209C202D5D}"/>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31" name="Group 30">
            <a:extLst>
              <a:ext uri="{FF2B5EF4-FFF2-40B4-BE49-F238E27FC236}">
                <a16:creationId xmlns:a16="http://schemas.microsoft.com/office/drawing/2014/main" id="{C77A844B-139E-46CC-B803-CB7C4395C64A}"/>
              </a:ext>
            </a:extLst>
          </p:cNvPr>
          <p:cNvGrpSpPr/>
          <p:nvPr/>
        </p:nvGrpSpPr>
        <p:grpSpPr>
          <a:xfrm>
            <a:off x="5209554" y="83312"/>
            <a:ext cx="1296000" cy="360000"/>
            <a:chOff x="4388217" y="0"/>
            <a:chExt cx="1634954" cy="638126"/>
          </a:xfrm>
          <a:scene3d>
            <a:camera prst="orthographicFront"/>
            <a:lightRig rig="flat" dir="t"/>
          </a:scene3d>
        </p:grpSpPr>
        <p:sp>
          <p:nvSpPr>
            <p:cNvPr id="32" name="Chevron 115">
              <a:extLst>
                <a:ext uri="{FF2B5EF4-FFF2-40B4-BE49-F238E27FC236}">
                  <a16:creationId xmlns:a16="http://schemas.microsoft.com/office/drawing/2014/main" id="{515A2573-1FC3-4A81-B346-931A0F86C755}"/>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9" name="Chevron 10">
              <a:extLst>
                <a:ext uri="{FF2B5EF4-FFF2-40B4-BE49-F238E27FC236}">
                  <a16:creationId xmlns:a16="http://schemas.microsoft.com/office/drawing/2014/main" id="{B831D26D-7F7E-4E9C-9D53-B08B105BBD49}"/>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pic>
        <p:nvPicPr>
          <p:cNvPr id="25" name="Picture 24" descr="Graphical user interface&#10;&#10;Description automatically generated">
            <a:extLst>
              <a:ext uri="{FF2B5EF4-FFF2-40B4-BE49-F238E27FC236}">
                <a16:creationId xmlns:a16="http://schemas.microsoft.com/office/drawing/2014/main" id="{DC460E74-C58D-E940-BC90-665CA5ED27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86"/>
          <a:stretch/>
        </p:blipFill>
        <p:spPr bwMode="auto">
          <a:xfrm>
            <a:off x="336333" y="1086605"/>
            <a:ext cx="4284275" cy="2434362"/>
          </a:xfrm>
          <a:prstGeom prst="rect">
            <a:avLst/>
          </a:prstGeom>
          <a:ln>
            <a:noFill/>
          </a:ln>
          <a:extLst>
            <a:ext uri="{53640926-AAD7-44D8-BBD7-CCE9431645EC}">
              <a14:shadowObscured xmlns:a14="http://schemas.microsoft.com/office/drawing/2010/main"/>
            </a:ext>
          </a:extLst>
        </p:spPr>
      </p:pic>
      <p:pic>
        <p:nvPicPr>
          <p:cNvPr id="30" name="Picture 29" descr="A screenshot of a computer&#10;&#10;Description automatically generated">
            <a:extLst>
              <a:ext uri="{FF2B5EF4-FFF2-40B4-BE49-F238E27FC236}">
                <a16:creationId xmlns:a16="http://schemas.microsoft.com/office/drawing/2014/main" id="{74E8DA55-6ABC-054E-9890-9B3321534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854"/>
          <a:stretch/>
        </p:blipFill>
        <p:spPr bwMode="auto">
          <a:xfrm>
            <a:off x="4681054" y="1097115"/>
            <a:ext cx="4284275" cy="244066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6CDCE286-9A7A-8947-87E0-A7C8E97B8B6A}"/>
              </a:ext>
            </a:extLst>
          </p:cNvPr>
          <p:cNvSpPr txBox="1"/>
          <p:nvPr/>
        </p:nvSpPr>
        <p:spPr>
          <a:xfrm>
            <a:off x="2023916" y="3687563"/>
            <a:ext cx="491031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Deployment: Batch Prediction vs Single Prediction</a:t>
            </a:r>
          </a:p>
        </p:txBody>
      </p:sp>
    </p:spTree>
    <p:extLst>
      <p:ext uri="{BB962C8B-B14F-4D97-AF65-F5344CB8AC3E}">
        <p14:creationId xmlns:p14="http://schemas.microsoft.com/office/powerpoint/2010/main" val="1036967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AC502E-D4A1-465F-9135-A120F4AA067A}"/>
              </a:ext>
            </a:extLst>
          </p:cNvPr>
          <p:cNvGrpSpPr/>
          <p:nvPr/>
        </p:nvGrpSpPr>
        <p:grpSpPr>
          <a:xfrm>
            <a:off x="6418317" y="74353"/>
            <a:ext cx="1296000" cy="360000"/>
            <a:chOff x="5799747" y="0"/>
            <a:chExt cx="1634954" cy="638126"/>
          </a:xfrm>
          <a:solidFill>
            <a:schemeClr val="bg1">
              <a:lumMod val="85000"/>
            </a:schemeClr>
          </a:solidFill>
          <a:scene3d>
            <a:camera prst="orthographicFront"/>
            <a:lightRig rig="flat" dir="t"/>
          </a:scene3d>
        </p:grpSpPr>
        <p:sp>
          <p:nvSpPr>
            <p:cNvPr id="8" name="Chevron 118">
              <a:extLst>
                <a:ext uri="{FF2B5EF4-FFF2-40B4-BE49-F238E27FC236}">
                  <a16:creationId xmlns:a16="http://schemas.microsoft.com/office/drawing/2014/main" id="{2CA9C3FD-34A8-42C6-A355-369E33896603}"/>
                </a:ext>
              </a:extLst>
            </p:cNvPr>
            <p:cNvSpPr/>
            <p:nvPr/>
          </p:nvSpPr>
          <p:spPr>
            <a:xfrm>
              <a:off x="5799747"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Chevron 12">
              <a:extLst>
                <a:ext uri="{FF2B5EF4-FFF2-40B4-BE49-F238E27FC236}">
                  <a16:creationId xmlns:a16="http://schemas.microsoft.com/office/drawing/2014/main" id="{176617A5-ADA9-46C5-A0EA-D6015045F477}"/>
                </a:ext>
              </a:extLst>
            </p:cNvPr>
            <p:cNvSpPr txBox="1"/>
            <p:nvPr/>
          </p:nvSpPr>
          <p:spPr>
            <a:xfrm>
              <a:off x="6019851" y="72585"/>
              <a:ext cx="1119869" cy="498137"/>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kern="1200" dirty="0"/>
                <a:t>Deployment</a:t>
              </a:r>
            </a:p>
          </p:txBody>
        </p:sp>
      </p:grpSp>
      <p:grpSp>
        <p:nvGrpSpPr>
          <p:cNvPr id="10" name="Group 9">
            <a:extLst>
              <a:ext uri="{FF2B5EF4-FFF2-40B4-BE49-F238E27FC236}">
                <a16:creationId xmlns:a16="http://schemas.microsoft.com/office/drawing/2014/main" id="{803C2673-5457-4921-B4D6-0028D0D8E41C}"/>
              </a:ext>
            </a:extLst>
          </p:cNvPr>
          <p:cNvGrpSpPr/>
          <p:nvPr/>
        </p:nvGrpSpPr>
        <p:grpSpPr>
          <a:xfrm>
            <a:off x="7646170" y="74353"/>
            <a:ext cx="1296000" cy="360000"/>
            <a:chOff x="7169401" y="0"/>
            <a:chExt cx="1634954" cy="638126"/>
          </a:xfrm>
          <a:solidFill>
            <a:srgbClr val="2DAD45"/>
          </a:solidFill>
          <a:scene3d>
            <a:camera prst="orthographicFront"/>
            <a:lightRig rig="flat" dir="t"/>
          </a:scene3d>
        </p:grpSpPr>
        <p:sp>
          <p:nvSpPr>
            <p:cNvPr id="11" name="Chevron 121">
              <a:extLst>
                <a:ext uri="{FF2B5EF4-FFF2-40B4-BE49-F238E27FC236}">
                  <a16:creationId xmlns:a16="http://schemas.microsoft.com/office/drawing/2014/main" id="{796D98A1-865B-4B69-B11A-75C2C0C315F5}"/>
                </a:ext>
              </a:extLst>
            </p:cNvPr>
            <p:cNvSpPr/>
            <p:nvPr/>
          </p:nvSpPr>
          <p:spPr>
            <a:xfrm>
              <a:off x="7169401" y="0"/>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 name="Chevron 14">
              <a:extLst>
                <a:ext uri="{FF2B5EF4-FFF2-40B4-BE49-F238E27FC236}">
                  <a16:creationId xmlns:a16="http://schemas.microsoft.com/office/drawing/2014/main" id="{7042AEC3-6515-48CC-A11E-B813D0685606}"/>
                </a:ext>
              </a:extLst>
            </p:cNvPr>
            <p:cNvSpPr txBox="1"/>
            <p:nvPr/>
          </p:nvSpPr>
          <p:spPr>
            <a:xfrm>
              <a:off x="7602336" y="0"/>
              <a:ext cx="996828" cy="638126"/>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kern="1200" dirty="0"/>
                <a:t>Conclusion</a:t>
              </a:r>
            </a:p>
          </p:txBody>
        </p:sp>
      </p:grpSp>
      <p:grpSp>
        <p:nvGrpSpPr>
          <p:cNvPr id="13" name="Group 12">
            <a:extLst>
              <a:ext uri="{FF2B5EF4-FFF2-40B4-BE49-F238E27FC236}">
                <a16:creationId xmlns:a16="http://schemas.microsoft.com/office/drawing/2014/main" id="{5A418E86-5E4C-4F0E-AFE0-28D01560773D}"/>
              </a:ext>
            </a:extLst>
          </p:cNvPr>
          <p:cNvGrpSpPr/>
          <p:nvPr/>
        </p:nvGrpSpPr>
        <p:grpSpPr>
          <a:xfrm>
            <a:off x="1549258" y="74353"/>
            <a:ext cx="1296000" cy="360000"/>
            <a:chOff x="7239325" y="16256"/>
            <a:chExt cx="1634954" cy="638126"/>
          </a:xfrm>
          <a:solidFill>
            <a:schemeClr val="bg1">
              <a:lumMod val="85000"/>
            </a:schemeClr>
          </a:solidFill>
          <a:scene3d>
            <a:camera prst="orthographicFront"/>
            <a:lightRig rig="flat" dir="t"/>
          </a:scene3d>
        </p:grpSpPr>
        <p:sp>
          <p:nvSpPr>
            <p:cNvPr id="14" name="Chevron 127">
              <a:extLst>
                <a:ext uri="{FF2B5EF4-FFF2-40B4-BE49-F238E27FC236}">
                  <a16:creationId xmlns:a16="http://schemas.microsoft.com/office/drawing/2014/main" id="{4F45C674-A91E-4036-B309-677617BCAB03}"/>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Chevron 14">
              <a:extLst>
                <a:ext uri="{FF2B5EF4-FFF2-40B4-BE49-F238E27FC236}">
                  <a16:creationId xmlns:a16="http://schemas.microsoft.com/office/drawing/2014/main" id="{48BCF5C9-67EF-46B3-9A4B-52839D3DEFE3}"/>
                </a:ext>
              </a:extLst>
            </p:cNvPr>
            <p:cNvSpPr txBox="1"/>
            <p:nvPr/>
          </p:nvSpPr>
          <p:spPr>
            <a:xfrm>
              <a:off x="7494977" y="38340"/>
              <a:ext cx="1158892"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a:t>
              </a:r>
            </a:p>
            <a:p>
              <a:pPr lvl="0" defTabSz="466725">
                <a:lnSpc>
                  <a:spcPct val="90000"/>
                </a:lnSpc>
                <a:spcBef>
                  <a:spcPct val="0"/>
                </a:spcBef>
                <a:spcAft>
                  <a:spcPct val="35000"/>
                </a:spcAft>
              </a:pPr>
              <a:r>
                <a:rPr lang="en-US" sz="800" b="1" kern="1200" dirty="0">
                  <a:solidFill>
                    <a:schemeClr val="tx1"/>
                  </a:solidFill>
                </a:rPr>
                <a:t>Understanding</a:t>
              </a:r>
            </a:p>
          </p:txBody>
        </p:sp>
      </p:grpSp>
      <p:grpSp>
        <p:nvGrpSpPr>
          <p:cNvPr id="16" name="Group 15">
            <a:extLst>
              <a:ext uri="{FF2B5EF4-FFF2-40B4-BE49-F238E27FC236}">
                <a16:creationId xmlns:a16="http://schemas.microsoft.com/office/drawing/2014/main" id="{AC99399A-6CCF-4F1D-874D-27E6D52526DD}"/>
              </a:ext>
            </a:extLst>
          </p:cNvPr>
          <p:cNvGrpSpPr/>
          <p:nvPr/>
        </p:nvGrpSpPr>
        <p:grpSpPr>
          <a:xfrm>
            <a:off x="336333" y="74353"/>
            <a:ext cx="1296000" cy="360000"/>
            <a:chOff x="7239325" y="16256"/>
            <a:chExt cx="1634954" cy="638126"/>
          </a:xfrm>
          <a:solidFill>
            <a:schemeClr val="bg1">
              <a:lumMod val="85000"/>
            </a:schemeClr>
          </a:solidFill>
          <a:scene3d>
            <a:camera prst="orthographicFront"/>
            <a:lightRig rig="flat" dir="t"/>
          </a:scene3d>
        </p:grpSpPr>
        <p:sp>
          <p:nvSpPr>
            <p:cNvPr id="17" name="Chevron 130">
              <a:extLst>
                <a:ext uri="{FF2B5EF4-FFF2-40B4-BE49-F238E27FC236}">
                  <a16:creationId xmlns:a16="http://schemas.microsoft.com/office/drawing/2014/main" id="{871432FC-671F-4DAE-990B-412AFD77D85E}"/>
                </a:ext>
              </a:extLst>
            </p:cNvPr>
            <p:cNvSpPr/>
            <p:nvPr/>
          </p:nvSpPr>
          <p:spPr>
            <a:xfrm>
              <a:off x="7239325" y="16256"/>
              <a:ext cx="1634954" cy="638126"/>
            </a:xfrm>
            <a:prstGeom prst="chevron">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8" name="Chevron 14">
              <a:extLst>
                <a:ext uri="{FF2B5EF4-FFF2-40B4-BE49-F238E27FC236}">
                  <a16:creationId xmlns:a16="http://schemas.microsoft.com/office/drawing/2014/main" id="{A170D0F0-6969-444F-9469-9D29CBDF46DE}"/>
                </a:ext>
              </a:extLst>
            </p:cNvPr>
            <p:cNvSpPr txBox="1"/>
            <p:nvPr/>
          </p:nvSpPr>
          <p:spPr>
            <a:xfrm>
              <a:off x="7540772" y="38340"/>
              <a:ext cx="1077855" cy="5486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ysClr val="windowText" lastClr="000000"/>
                  </a:solidFill>
                </a:rPr>
                <a:t>Business</a:t>
              </a:r>
            </a:p>
            <a:p>
              <a:pPr lvl="0" defTabSz="466725">
                <a:lnSpc>
                  <a:spcPct val="90000"/>
                </a:lnSpc>
                <a:spcBef>
                  <a:spcPct val="0"/>
                </a:spcBef>
                <a:spcAft>
                  <a:spcPct val="35000"/>
                </a:spcAft>
              </a:pPr>
              <a:r>
                <a:rPr lang="en-US" sz="800" b="1" kern="1200" dirty="0">
                  <a:solidFill>
                    <a:sysClr val="windowText" lastClr="000000"/>
                  </a:solidFill>
                </a:rPr>
                <a:t>Understanding</a:t>
              </a:r>
            </a:p>
          </p:txBody>
        </p:sp>
      </p:grpSp>
      <p:grpSp>
        <p:nvGrpSpPr>
          <p:cNvPr id="26" name="Group 25">
            <a:extLst>
              <a:ext uri="{FF2B5EF4-FFF2-40B4-BE49-F238E27FC236}">
                <a16:creationId xmlns:a16="http://schemas.microsoft.com/office/drawing/2014/main" id="{0F793BC6-BB0C-4192-827B-6A2038C84230}"/>
              </a:ext>
            </a:extLst>
          </p:cNvPr>
          <p:cNvGrpSpPr/>
          <p:nvPr/>
        </p:nvGrpSpPr>
        <p:grpSpPr>
          <a:xfrm>
            <a:off x="2762183" y="83312"/>
            <a:ext cx="1296000" cy="360000"/>
            <a:chOff x="7239325" y="16256"/>
            <a:chExt cx="1634954" cy="638126"/>
          </a:xfrm>
          <a:solidFill>
            <a:schemeClr val="bg1">
              <a:lumMod val="85000"/>
            </a:schemeClr>
          </a:solidFill>
          <a:scene3d>
            <a:camera prst="orthographicFront"/>
            <a:lightRig rig="flat" dir="t"/>
          </a:scene3d>
        </p:grpSpPr>
        <p:sp>
          <p:nvSpPr>
            <p:cNvPr id="28" name="Chevron 124">
              <a:extLst>
                <a:ext uri="{FF2B5EF4-FFF2-40B4-BE49-F238E27FC236}">
                  <a16:creationId xmlns:a16="http://schemas.microsoft.com/office/drawing/2014/main" id="{E0B40E7E-D198-42B5-BFCA-20CA20A364F7}"/>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9" name="Chevron 14">
              <a:extLst>
                <a:ext uri="{FF2B5EF4-FFF2-40B4-BE49-F238E27FC236}">
                  <a16:creationId xmlns:a16="http://schemas.microsoft.com/office/drawing/2014/main" id="{1D7A2C81-5B01-482C-B78B-E9C91D17F15F}"/>
                </a:ext>
              </a:extLst>
            </p:cNvPr>
            <p:cNvSpPr txBox="1"/>
            <p:nvPr/>
          </p:nvSpPr>
          <p:spPr>
            <a:xfrm>
              <a:off x="7486295" y="38340"/>
              <a:ext cx="1166951"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defTabSz="466725">
                <a:lnSpc>
                  <a:spcPct val="90000"/>
                </a:lnSpc>
                <a:spcBef>
                  <a:spcPct val="0"/>
                </a:spcBef>
                <a:spcAft>
                  <a:spcPct val="35000"/>
                </a:spcAft>
              </a:pPr>
              <a:r>
                <a:rPr lang="en-US" sz="800" b="1" dirty="0">
                  <a:solidFill>
                    <a:schemeClr val="tx1"/>
                  </a:solidFill>
                </a:rPr>
                <a:t>Data Preparation</a:t>
              </a:r>
              <a:endParaRPr lang="en-US" sz="800" b="1" kern="1200" dirty="0">
                <a:solidFill>
                  <a:schemeClr val="tx1"/>
                </a:solidFill>
              </a:endParaRPr>
            </a:p>
          </p:txBody>
        </p:sp>
      </p:grpSp>
      <p:grpSp>
        <p:nvGrpSpPr>
          <p:cNvPr id="36" name="Group 35">
            <a:extLst>
              <a:ext uri="{FF2B5EF4-FFF2-40B4-BE49-F238E27FC236}">
                <a16:creationId xmlns:a16="http://schemas.microsoft.com/office/drawing/2014/main" id="{6EE27DE0-0B94-45F4-8D37-A874F1F77F11}"/>
              </a:ext>
            </a:extLst>
          </p:cNvPr>
          <p:cNvGrpSpPr/>
          <p:nvPr/>
        </p:nvGrpSpPr>
        <p:grpSpPr>
          <a:xfrm>
            <a:off x="3974316" y="74353"/>
            <a:ext cx="1296000" cy="360000"/>
            <a:chOff x="7239325" y="16256"/>
            <a:chExt cx="1634954" cy="638126"/>
          </a:xfrm>
          <a:solidFill>
            <a:schemeClr val="bg1">
              <a:lumMod val="85000"/>
            </a:schemeClr>
          </a:solidFill>
          <a:scene3d>
            <a:camera prst="orthographicFront"/>
            <a:lightRig rig="flat" dir="t"/>
          </a:scene3d>
        </p:grpSpPr>
        <p:sp>
          <p:nvSpPr>
            <p:cNvPr id="37" name="Chevron 124">
              <a:extLst>
                <a:ext uri="{FF2B5EF4-FFF2-40B4-BE49-F238E27FC236}">
                  <a16:creationId xmlns:a16="http://schemas.microsoft.com/office/drawing/2014/main" id="{0464A092-4B42-4259-B3A5-0FF9FFC0F7DF}"/>
                </a:ext>
              </a:extLst>
            </p:cNvPr>
            <p:cNvSpPr/>
            <p:nvPr/>
          </p:nvSpPr>
          <p:spPr>
            <a:xfrm>
              <a:off x="7239325" y="16256"/>
              <a:ext cx="1634954" cy="638126"/>
            </a:xfrm>
            <a:prstGeom prst="chevron">
              <a:avLst/>
            </a:prstGeom>
            <a:grpFill/>
            <a:ln>
              <a:noFill/>
            </a:ln>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8" name="Chevron 14">
              <a:extLst>
                <a:ext uri="{FF2B5EF4-FFF2-40B4-BE49-F238E27FC236}">
                  <a16:creationId xmlns:a16="http://schemas.microsoft.com/office/drawing/2014/main" id="{DA0FBF65-1432-4D65-B4AE-66209C202D5D}"/>
                </a:ext>
              </a:extLst>
            </p:cNvPr>
            <p:cNvSpPr txBox="1"/>
            <p:nvPr/>
          </p:nvSpPr>
          <p:spPr>
            <a:xfrm>
              <a:off x="7516855" y="59810"/>
              <a:ext cx="1103130" cy="54863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800" b="1" dirty="0">
                  <a:solidFill>
                    <a:schemeClr val="tx1"/>
                  </a:solidFill>
                </a:rPr>
                <a:t>Modeling</a:t>
              </a:r>
              <a:endParaRPr lang="en-US" sz="800" b="1" kern="1200" dirty="0">
                <a:solidFill>
                  <a:schemeClr val="tx1"/>
                </a:solidFill>
              </a:endParaRPr>
            </a:p>
          </p:txBody>
        </p:sp>
      </p:grpSp>
      <p:grpSp>
        <p:nvGrpSpPr>
          <p:cNvPr id="31" name="Group 30">
            <a:extLst>
              <a:ext uri="{FF2B5EF4-FFF2-40B4-BE49-F238E27FC236}">
                <a16:creationId xmlns:a16="http://schemas.microsoft.com/office/drawing/2014/main" id="{C77A844B-139E-46CC-B803-CB7C4395C64A}"/>
              </a:ext>
            </a:extLst>
          </p:cNvPr>
          <p:cNvGrpSpPr/>
          <p:nvPr/>
        </p:nvGrpSpPr>
        <p:grpSpPr>
          <a:xfrm>
            <a:off x="5209554" y="83312"/>
            <a:ext cx="1296000" cy="360000"/>
            <a:chOff x="4388217" y="0"/>
            <a:chExt cx="1634954" cy="638126"/>
          </a:xfrm>
          <a:scene3d>
            <a:camera prst="orthographicFront"/>
            <a:lightRig rig="flat" dir="t"/>
          </a:scene3d>
        </p:grpSpPr>
        <p:sp>
          <p:nvSpPr>
            <p:cNvPr id="32" name="Chevron 115">
              <a:extLst>
                <a:ext uri="{FF2B5EF4-FFF2-40B4-BE49-F238E27FC236}">
                  <a16:creationId xmlns:a16="http://schemas.microsoft.com/office/drawing/2014/main" id="{515A2573-1FC3-4A81-B346-931A0F86C755}"/>
                </a:ext>
              </a:extLst>
            </p:cNvPr>
            <p:cNvSpPr/>
            <p:nvPr/>
          </p:nvSpPr>
          <p:spPr>
            <a:xfrm>
              <a:off x="4388217" y="0"/>
              <a:ext cx="1634954" cy="638126"/>
            </a:xfrm>
            <a:prstGeom prst="chevron">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9" name="Chevron 10">
              <a:extLst>
                <a:ext uri="{FF2B5EF4-FFF2-40B4-BE49-F238E27FC236}">
                  <a16:creationId xmlns:a16="http://schemas.microsoft.com/office/drawing/2014/main" id="{B831D26D-7F7E-4E9C-9D53-B08B105BBD49}"/>
                </a:ext>
              </a:extLst>
            </p:cNvPr>
            <p:cNvSpPr txBox="1"/>
            <p:nvPr/>
          </p:nvSpPr>
          <p:spPr>
            <a:xfrm>
              <a:off x="4707280" y="0"/>
              <a:ext cx="996828" cy="6381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800" b="1" dirty="0"/>
                <a:t>Evaluation</a:t>
              </a:r>
              <a:endParaRPr lang="en-US" sz="800" b="1" kern="1200" dirty="0"/>
            </a:p>
          </p:txBody>
        </p:sp>
      </p:grpSp>
      <p:sp>
        <p:nvSpPr>
          <p:cNvPr id="24" name="Rectangle: Rounded Corners 23">
            <a:extLst>
              <a:ext uri="{FF2B5EF4-FFF2-40B4-BE49-F238E27FC236}">
                <a16:creationId xmlns:a16="http://schemas.microsoft.com/office/drawing/2014/main" id="{17CCDB93-6BDE-4A1C-9972-4A6C94CA8A2A}"/>
              </a:ext>
            </a:extLst>
          </p:cNvPr>
          <p:cNvSpPr/>
          <p:nvPr/>
        </p:nvSpPr>
        <p:spPr>
          <a:xfrm>
            <a:off x="238125" y="586412"/>
            <a:ext cx="8801100" cy="2410006"/>
          </a:xfrm>
          <a:prstGeom prst="round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3D48F3FD-249D-4B38-8AFC-5478685A6232}"/>
              </a:ext>
            </a:extLst>
          </p:cNvPr>
          <p:cNvSpPr/>
          <p:nvPr/>
        </p:nvSpPr>
        <p:spPr>
          <a:xfrm>
            <a:off x="238125" y="3118438"/>
            <a:ext cx="8801100" cy="1839280"/>
          </a:xfrm>
          <a:prstGeom prst="round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8DE7C817-12B7-401D-B607-51ABE3A9EF5F}"/>
              </a:ext>
            </a:extLst>
          </p:cNvPr>
          <p:cNvSpPr txBox="1"/>
          <p:nvPr/>
        </p:nvSpPr>
        <p:spPr>
          <a:xfrm>
            <a:off x="278770" y="615710"/>
            <a:ext cx="1710725" cy="461665"/>
          </a:xfrm>
          <a:prstGeom prst="rect">
            <a:avLst/>
          </a:prstGeom>
          <a:noFill/>
        </p:spPr>
        <p:txBody>
          <a:bodyPr wrap="none" rtlCol="0">
            <a:spAutoFit/>
          </a:bodyPr>
          <a:lstStyle/>
          <a:p>
            <a:r>
              <a:rPr lang="en-US" sz="2400" dirty="0">
                <a:solidFill>
                  <a:schemeClr val="tx2"/>
                </a:solidFill>
                <a:latin typeface="Arial"/>
                <a:cs typeface="Arial"/>
              </a:rPr>
              <a:t>Conclusion</a:t>
            </a:r>
          </a:p>
        </p:txBody>
      </p:sp>
      <p:sp>
        <p:nvSpPr>
          <p:cNvPr id="33" name="TextBox 32">
            <a:extLst>
              <a:ext uri="{FF2B5EF4-FFF2-40B4-BE49-F238E27FC236}">
                <a16:creationId xmlns:a16="http://schemas.microsoft.com/office/drawing/2014/main" id="{5574D99B-04A4-46E0-A720-926608FA5678}"/>
              </a:ext>
            </a:extLst>
          </p:cNvPr>
          <p:cNvSpPr txBox="1"/>
          <p:nvPr/>
        </p:nvSpPr>
        <p:spPr>
          <a:xfrm>
            <a:off x="472761" y="996279"/>
            <a:ext cx="8198477" cy="2133918"/>
          </a:xfrm>
          <a:prstGeom prst="rect">
            <a:avLst/>
          </a:prstGeom>
          <a:noFill/>
        </p:spPr>
        <p:txBody>
          <a:bodyPr wrap="square" rtlCol="0">
            <a:spAutoFit/>
          </a:bodyPr>
          <a:lstStyle/>
          <a:p>
            <a:pPr marL="342900" lvl="0" indent="-342900">
              <a:spcAft>
                <a:spcPts val="0"/>
              </a:spcAft>
              <a:buFont typeface="Symbol" panose="05050102010706020507" pitchFamily="18" charset="2"/>
              <a:buChar char=""/>
            </a:pPr>
            <a:r>
              <a:rPr lang="en-US" sz="1000" dirty="0">
                <a:solidFill>
                  <a:srgbClr val="000000"/>
                </a:solidFill>
                <a:effectLst/>
                <a:latin typeface="Times New Roman" panose="02020603050405020304" pitchFamily="18" charset="0"/>
                <a:ea typeface="Times New Roman" panose="02020603050405020304" pitchFamily="18" charset="0"/>
              </a:rPr>
              <a:t>With the given data set,  7 attribute below tends to influence on  employee attrition  ( filter method)</a:t>
            </a:r>
            <a:endParaRPr lang="en-IN" sz="900" dirty="0">
              <a:effectLst/>
              <a:latin typeface="Times New Roman" panose="02020603050405020304" pitchFamily="18" charset="0"/>
              <a:ea typeface="Times New Roman" panose="02020603050405020304" pitchFamily="18" charset="0"/>
            </a:endParaRPr>
          </a:p>
          <a:p>
            <a:pPr marL="742950" lvl="1" indent="-285750">
              <a:spcAft>
                <a:spcPts val="0"/>
              </a:spcAft>
              <a:buFont typeface="Courier New" panose="02070309020205020404" pitchFamily="49" charset="0"/>
              <a:buChar char="o"/>
            </a:pPr>
            <a:r>
              <a:rPr lang="en-US" sz="500" b="1" kern="1200" dirty="0">
                <a:solidFill>
                  <a:srgbClr val="626469"/>
                </a:solidFill>
                <a:effectLst/>
                <a:latin typeface="Arial" panose="020B0604020202020204" pitchFamily="34" charset="0"/>
                <a:ea typeface="+mn-ea"/>
                <a:cs typeface="+mn-cs"/>
              </a:rPr>
              <a:t>Quarterly Rating 2. Total business value 3. Change in Total business value 4. Designation  5. </a:t>
            </a:r>
            <a:r>
              <a:rPr lang="en-US" sz="500" b="1" kern="1200" dirty="0" err="1">
                <a:solidFill>
                  <a:srgbClr val="626469"/>
                </a:solidFill>
                <a:effectLst/>
                <a:latin typeface="Arial" panose="020B0604020202020204" pitchFamily="34" charset="0"/>
                <a:ea typeface="+mn-ea"/>
                <a:cs typeface="+mn-cs"/>
              </a:rPr>
              <a:t>Rentention_years</a:t>
            </a:r>
            <a:r>
              <a:rPr lang="en-US" sz="500" b="1" kern="1200" dirty="0">
                <a:solidFill>
                  <a:srgbClr val="626469"/>
                </a:solidFill>
                <a:effectLst/>
                <a:latin typeface="Arial" panose="020B0604020202020204" pitchFamily="34" charset="0"/>
                <a:ea typeface="+mn-ea"/>
                <a:cs typeface="+mn-cs"/>
              </a:rPr>
              <a:t> 6. Salary 7. City</a:t>
            </a:r>
            <a:endParaRPr lang="en-IN" sz="900" dirty="0">
              <a:effectLst/>
              <a:latin typeface="Times New Roman" panose="02020603050405020304" pitchFamily="18" charset="0"/>
              <a:ea typeface="Times New Roman" panose="02020603050405020304" pitchFamily="18" charset="0"/>
            </a:endParaRPr>
          </a:p>
          <a:p>
            <a:pPr marL="342900" lvl="0" indent="-342900">
              <a:spcAft>
                <a:spcPts val="0"/>
              </a:spcAft>
              <a:buFont typeface="Symbol" panose="05050102010706020507" pitchFamily="18" charset="2"/>
              <a:buChar char=""/>
            </a:pPr>
            <a:r>
              <a:rPr lang="en-US" sz="1000" dirty="0">
                <a:solidFill>
                  <a:srgbClr val="000000"/>
                </a:solidFill>
                <a:effectLst/>
                <a:latin typeface="Times New Roman" panose="02020603050405020304" pitchFamily="18" charset="0"/>
                <a:ea typeface="Times New Roman" panose="02020603050405020304" pitchFamily="18" charset="0"/>
              </a:rPr>
              <a:t>A total of 60 models have been built using 9 different algorithm and trained on 4 different datasets. Out of which 36 models were built using the best parameter concluded from the Randomized Search CV applied on the 9 algorithms and 24 models were built using the RFECV technique on the models.  </a:t>
            </a:r>
            <a:endParaRPr lang="en-IN" sz="9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000" dirty="0">
                <a:solidFill>
                  <a:srgbClr val="000000"/>
                </a:solidFill>
                <a:effectLst/>
                <a:latin typeface="Times New Roman" panose="02020603050405020304" pitchFamily="18" charset="0"/>
                <a:ea typeface="Times New Roman" panose="02020603050405020304" pitchFamily="18" charset="0"/>
              </a:rPr>
              <a:t>Data prove Quarterly Rating (is having highest information gain) is most influencing parameter &amp; has strong relation with employee retention.</a:t>
            </a:r>
            <a:r>
              <a:rPr lang="en-IN" sz="700" dirty="0">
                <a:effectLst/>
                <a:latin typeface="Times New Roman" panose="02020603050405020304" pitchFamily="18" charset="0"/>
                <a:ea typeface="Times New Roman" panose="02020603050405020304" pitchFamily="18" charset="0"/>
              </a:rPr>
              <a:t> </a:t>
            </a:r>
            <a:endParaRPr lang="en-IN" sz="900" dirty="0">
              <a:effectLst/>
              <a:latin typeface="Times New Roman" panose="02020603050405020304" pitchFamily="18" charset="0"/>
              <a:ea typeface="Times New Roman" panose="02020603050405020304" pitchFamily="18" charset="0"/>
            </a:endParaRPr>
          </a:p>
          <a:p>
            <a:pPr marL="342900" lvl="0" indent="-342900">
              <a:spcAft>
                <a:spcPts val="0"/>
              </a:spcAft>
              <a:buFont typeface="Symbol" panose="05050102010706020507" pitchFamily="18" charset="2"/>
              <a:buChar char=""/>
            </a:pPr>
            <a:r>
              <a:rPr lang="en-US" sz="1000" dirty="0">
                <a:solidFill>
                  <a:srgbClr val="000000"/>
                </a:solidFill>
                <a:effectLst/>
                <a:latin typeface="Times New Roman" panose="02020603050405020304" pitchFamily="18" charset="0"/>
                <a:ea typeface="Times New Roman" panose="02020603050405020304" pitchFamily="18" charset="0"/>
              </a:rPr>
              <a:t>Out of all the models Gradient boosting Classifier gives the maximum </a:t>
            </a:r>
            <a:r>
              <a:rPr lang="en-US" sz="1000" b="1" dirty="0">
                <a:solidFill>
                  <a:srgbClr val="000000"/>
                </a:solidFill>
                <a:effectLst/>
                <a:latin typeface="Times New Roman" panose="02020603050405020304" pitchFamily="18" charset="0"/>
                <a:ea typeface="Times New Roman" panose="02020603050405020304" pitchFamily="18" charset="0"/>
              </a:rPr>
              <a:t>test accuracy of 0.88 and </a:t>
            </a:r>
            <a:r>
              <a:rPr lang="en-US" sz="1000" dirty="0">
                <a:solidFill>
                  <a:srgbClr val="000000"/>
                </a:solidFill>
                <a:effectLst/>
                <a:latin typeface="Times New Roman" panose="02020603050405020304" pitchFamily="18" charset="0"/>
                <a:ea typeface="Times New Roman" panose="02020603050405020304" pitchFamily="18" charset="0"/>
              </a:rPr>
              <a:t> the </a:t>
            </a:r>
            <a:r>
              <a:rPr lang="en-US" sz="1000" b="1" dirty="0">
                <a:solidFill>
                  <a:srgbClr val="000000"/>
                </a:solidFill>
                <a:effectLst/>
                <a:latin typeface="Times New Roman" panose="02020603050405020304" pitchFamily="18" charset="0"/>
                <a:ea typeface="Times New Roman" panose="02020603050405020304" pitchFamily="18" charset="0"/>
              </a:rPr>
              <a:t>train accuracy of 0.93, precision of {0: 0.89, 1: 0.88} and recall of {0: 0.81, 1:0.93}</a:t>
            </a:r>
            <a:r>
              <a:rPr lang="en-US" sz="1000" dirty="0">
                <a:solidFill>
                  <a:srgbClr val="000000"/>
                </a:solidFill>
                <a:effectLst/>
                <a:latin typeface="Times New Roman" panose="02020603050405020304" pitchFamily="18" charset="0"/>
                <a:ea typeface="Times New Roman" panose="02020603050405020304" pitchFamily="18" charset="0"/>
              </a:rPr>
              <a:t> </a:t>
            </a:r>
            <a:endParaRPr lang="en-IN" sz="900" dirty="0">
              <a:effectLst/>
              <a:latin typeface="Times New Roman" panose="02020603050405020304" pitchFamily="18" charset="0"/>
              <a:ea typeface="Times New Roman" panose="02020603050405020304" pitchFamily="18" charset="0"/>
            </a:endParaRPr>
          </a:p>
          <a:p>
            <a:pPr marL="342900" lvl="0" indent="-342900">
              <a:spcAft>
                <a:spcPts val="0"/>
              </a:spcAft>
              <a:buFont typeface="Symbol" panose="05050102010706020507" pitchFamily="18" charset="2"/>
              <a:buChar char=""/>
            </a:pPr>
            <a:r>
              <a:rPr lang="en-US" sz="1000" dirty="0">
                <a:solidFill>
                  <a:srgbClr val="000000"/>
                </a:solidFill>
                <a:effectLst/>
                <a:latin typeface="Times New Roman" panose="02020603050405020304" pitchFamily="18" charset="0"/>
                <a:ea typeface="Times New Roman" panose="02020603050405020304" pitchFamily="18" charset="0"/>
              </a:rPr>
              <a:t>Further it was validated with 30 new records and model was able to predict correctly for 29 out of 30 employees. </a:t>
            </a:r>
            <a:endParaRPr lang="en-IN" sz="900" dirty="0">
              <a:effectLst/>
              <a:latin typeface="Times New Roman" panose="02020603050405020304" pitchFamily="18" charset="0"/>
              <a:ea typeface="Times New Roman" panose="02020603050405020304" pitchFamily="18" charset="0"/>
            </a:endParaRPr>
          </a:p>
          <a:p>
            <a:pPr marL="342900" lvl="0" indent="-342900">
              <a:spcAft>
                <a:spcPts val="0"/>
              </a:spcAft>
              <a:buFont typeface="Symbol" panose="05050102010706020507" pitchFamily="18" charset="2"/>
              <a:buChar char=""/>
            </a:pPr>
            <a:r>
              <a:rPr lang="en-US" sz="1000" dirty="0">
                <a:solidFill>
                  <a:srgbClr val="000000"/>
                </a:solidFill>
                <a:effectLst/>
                <a:latin typeface="Times New Roman" panose="02020603050405020304" pitchFamily="18" charset="0"/>
                <a:ea typeface="Times New Roman" panose="02020603050405020304" pitchFamily="18" charset="0"/>
              </a:rPr>
              <a:t>We recommend this model for the deployment and can be used to predict for a given employee if he is likely to leave or not.  This can help HR team to strategize the hiring or retention plan for better employee retention. </a:t>
            </a:r>
            <a:endParaRPr lang="en-IN" sz="900" dirty="0">
              <a:effectLst/>
              <a:latin typeface="Times New Roman" panose="02020603050405020304" pitchFamily="18" charset="0"/>
              <a:ea typeface="Times New Roman" panose="02020603050405020304" pitchFamily="18" charset="0"/>
            </a:endParaRPr>
          </a:p>
          <a:p>
            <a:pPr marL="342900" lvl="0" indent="-342900">
              <a:spcAft>
                <a:spcPts val="0"/>
              </a:spcAft>
              <a:buFont typeface="Symbol" panose="05050102010706020507" pitchFamily="18" charset="2"/>
              <a:buChar char=""/>
            </a:pPr>
            <a:r>
              <a:rPr lang="en-US" sz="1000" dirty="0">
                <a:solidFill>
                  <a:srgbClr val="000000"/>
                </a:solidFill>
                <a:effectLst/>
                <a:latin typeface="Times New Roman" panose="02020603050405020304" pitchFamily="18" charset="0"/>
                <a:ea typeface="Times New Roman" panose="02020603050405020304" pitchFamily="18" charset="0"/>
              </a:rPr>
              <a:t>Since the given data spans over 2 years of reporting only. It is recommended to acquire data that covers records</a:t>
            </a:r>
            <a:r>
              <a:rPr lang="en-US" sz="1000" b="1" dirty="0">
                <a:solidFill>
                  <a:srgbClr val="000000"/>
                </a:solidFill>
                <a:effectLst/>
                <a:latin typeface="Times New Roman" panose="02020603050405020304" pitchFamily="18" charset="0"/>
                <a:ea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rPr>
              <a:t>from larger duration of reporting for model building to achieve best results. </a:t>
            </a:r>
            <a:endParaRPr lang="en-IN" sz="900" dirty="0">
              <a:effectLst/>
              <a:latin typeface="Times New Roman" panose="02020603050405020304" pitchFamily="18" charset="0"/>
              <a:ea typeface="Times New Roman" panose="02020603050405020304" pitchFamily="18" charset="0"/>
            </a:endParaRPr>
          </a:p>
          <a:p>
            <a:pPr marL="171450" indent="-171450">
              <a:spcBef>
                <a:spcPts val="200"/>
              </a:spcBef>
              <a:buFont typeface="Courier New" panose="02070309020205020404" pitchFamily="49" charset="0"/>
              <a:buChar char="o"/>
            </a:pPr>
            <a:endParaRPr lang="en-US" sz="700" dirty="0">
              <a:solidFill>
                <a:schemeClr val="accent1"/>
              </a:solidFill>
            </a:endParaRPr>
          </a:p>
        </p:txBody>
      </p:sp>
      <p:sp>
        <p:nvSpPr>
          <p:cNvPr id="34" name="TextBox 33">
            <a:extLst>
              <a:ext uri="{FF2B5EF4-FFF2-40B4-BE49-F238E27FC236}">
                <a16:creationId xmlns:a16="http://schemas.microsoft.com/office/drawing/2014/main" id="{699E282D-7474-4ED3-8992-A210408B9A7C}"/>
              </a:ext>
            </a:extLst>
          </p:cNvPr>
          <p:cNvSpPr txBox="1"/>
          <p:nvPr/>
        </p:nvSpPr>
        <p:spPr>
          <a:xfrm>
            <a:off x="278770" y="3154402"/>
            <a:ext cx="2600392" cy="461665"/>
          </a:xfrm>
          <a:prstGeom prst="rect">
            <a:avLst/>
          </a:prstGeom>
          <a:noFill/>
        </p:spPr>
        <p:txBody>
          <a:bodyPr wrap="none" rtlCol="0">
            <a:spAutoFit/>
          </a:bodyPr>
          <a:lstStyle/>
          <a:p>
            <a:r>
              <a:rPr lang="en-US" sz="2400" dirty="0">
                <a:solidFill>
                  <a:schemeClr val="tx2"/>
                </a:solidFill>
                <a:latin typeface="Arial"/>
                <a:cs typeface="Arial"/>
              </a:rPr>
              <a:t>Recommendation</a:t>
            </a:r>
          </a:p>
        </p:txBody>
      </p:sp>
      <p:sp>
        <p:nvSpPr>
          <p:cNvPr id="35" name="TextBox 34">
            <a:extLst>
              <a:ext uri="{FF2B5EF4-FFF2-40B4-BE49-F238E27FC236}">
                <a16:creationId xmlns:a16="http://schemas.microsoft.com/office/drawing/2014/main" id="{F69AA796-4391-48AC-97F0-442BE5040FC7}"/>
              </a:ext>
            </a:extLst>
          </p:cNvPr>
          <p:cNvSpPr txBox="1"/>
          <p:nvPr/>
        </p:nvSpPr>
        <p:spPr>
          <a:xfrm>
            <a:off x="-416111" y="3535495"/>
            <a:ext cx="8948588" cy="1538883"/>
          </a:xfrm>
          <a:prstGeom prst="rect">
            <a:avLst/>
          </a:prstGeom>
          <a:noFill/>
        </p:spPr>
        <p:txBody>
          <a:bodyPr wrap="square" rtlCol="0">
            <a:spAutoFit/>
          </a:bodyPr>
          <a:lstStyle/>
          <a:p>
            <a:pPr marL="1085850" marR="559435" lvl="2" indent="-171450">
              <a:spcAft>
                <a:spcPts val="0"/>
              </a:spcAft>
              <a:buSzPts val="1200"/>
              <a:buFont typeface="Arial" panose="020B0604020202020204" pitchFamily="34" charset="0"/>
              <a:buChar char="•"/>
              <a:tabLst>
                <a:tab pos="546735" algn="l"/>
              </a:tabLst>
            </a:pPr>
            <a:r>
              <a:rPr lang="en-US" sz="800" dirty="0">
                <a:solidFill>
                  <a:srgbClr val="000000"/>
                </a:solidFill>
                <a:effectLst/>
                <a:latin typeface="Times New Roman" panose="02020603050405020304" pitchFamily="18" charset="0"/>
                <a:ea typeface="Times New Roman" panose="02020603050405020304" pitchFamily="18" charset="0"/>
              </a:rPr>
              <a:t>84% of the employees are below 40 years of age with mean age at 34 years. Out of given dataset for 2381 employees, 2008 employees have joined the organisation only from 2015 to 2017 (84%) </a:t>
            </a:r>
            <a:r>
              <a:rPr lang="en-US" sz="800" b="1" i="1" dirty="0">
                <a:solidFill>
                  <a:srgbClr val="000000"/>
                </a:solidFill>
                <a:effectLst/>
                <a:latin typeface="Times New Roman" panose="02020603050405020304" pitchFamily="18" charset="0"/>
                <a:ea typeface="Times New Roman" panose="02020603050405020304" pitchFamily="18" charset="0"/>
              </a:rPr>
              <a:t>=&gt; Less attrition is seen with higher age group. Hence it is recommended to have a retention scheme which can reduce the attrition rate.</a:t>
            </a:r>
            <a:endParaRPr lang="en-IN" sz="700" b="1" i="1" dirty="0">
              <a:solidFill>
                <a:srgbClr val="000000"/>
              </a:solidFill>
              <a:latin typeface="Times New Roman" panose="02020603050405020304" pitchFamily="18" charset="0"/>
              <a:ea typeface="Times New Roman" panose="02020603050405020304" pitchFamily="18" charset="0"/>
            </a:endParaRPr>
          </a:p>
          <a:p>
            <a:pPr marL="1085850" marR="559435" lvl="2" indent="-171450">
              <a:spcAft>
                <a:spcPts val="0"/>
              </a:spcAft>
              <a:buSzPts val="1200"/>
              <a:buFont typeface="Arial" panose="020B0604020202020204" pitchFamily="34" charset="0"/>
              <a:buChar char="•"/>
              <a:tabLst>
                <a:tab pos="546735" algn="l"/>
              </a:tabLst>
            </a:pPr>
            <a:endParaRPr lang="en-IN" sz="700" dirty="0">
              <a:effectLst/>
              <a:latin typeface="Times New Roman" panose="02020603050405020304" pitchFamily="18" charset="0"/>
              <a:ea typeface="Times New Roman" panose="02020603050405020304" pitchFamily="18" charset="0"/>
            </a:endParaRPr>
          </a:p>
          <a:p>
            <a:pPr marL="1085850" marR="559435" lvl="2" indent="-171450">
              <a:spcAft>
                <a:spcPts val="0"/>
              </a:spcAft>
              <a:buSzPts val="1200"/>
              <a:buFont typeface="Arial" panose="020B0604020202020204" pitchFamily="34" charset="0"/>
              <a:buChar char="•"/>
              <a:tabLst>
                <a:tab pos="546735" algn="l"/>
              </a:tabLst>
            </a:pPr>
            <a:r>
              <a:rPr lang="en-US" sz="800" dirty="0">
                <a:solidFill>
                  <a:srgbClr val="000000"/>
                </a:solidFill>
                <a:effectLst/>
                <a:latin typeface="Times New Roman" panose="02020603050405020304" pitchFamily="18" charset="0"/>
                <a:ea typeface="Times New Roman" panose="02020603050405020304" pitchFamily="18" charset="0"/>
              </a:rPr>
              <a:t>Maximum employees (73.24%) are rated as ‘1’ (lowest performance rating) which can be related to huge attrition=&gt; </a:t>
            </a:r>
            <a:r>
              <a:rPr lang="en-US" sz="800" b="1" i="1" dirty="0">
                <a:solidFill>
                  <a:srgbClr val="000000"/>
                </a:solidFill>
                <a:effectLst/>
                <a:latin typeface="Times New Roman" panose="02020603050405020304" pitchFamily="18" charset="0"/>
                <a:ea typeface="Times New Roman" panose="02020603050405020304" pitchFamily="18" charset="0"/>
              </a:rPr>
              <a:t>Organisation has to relook in the guideline for quarterly rating ‘1’ as this tends to have maximum impact.  Example move from quarterly rating to Half yearly or Annual rating.</a:t>
            </a:r>
            <a:endParaRPr lang="en-IN" sz="700" dirty="0">
              <a:effectLst/>
              <a:latin typeface="Times New Roman" panose="02020603050405020304" pitchFamily="18" charset="0"/>
              <a:ea typeface="Times New Roman" panose="02020603050405020304" pitchFamily="18" charset="0"/>
            </a:endParaRPr>
          </a:p>
          <a:p>
            <a:pPr marL="546100" marR="559435" indent="-229235">
              <a:buFont typeface="Arial" panose="020B0604020202020204" pitchFamily="34" charset="0"/>
              <a:buChar char="•"/>
              <a:tabLst>
                <a:tab pos="546735" algn="l"/>
              </a:tabLst>
            </a:pPr>
            <a:r>
              <a:rPr lang="en-US" sz="800" dirty="0">
                <a:solidFill>
                  <a:srgbClr val="000000"/>
                </a:solidFill>
                <a:effectLst/>
                <a:latin typeface="Times New Roman" panose="02020603050405020304" pitchFamily="18" charset="0"/>
                <a:ea typeface="Times New Roman" panose="02020603050405020304" pitchFamily="18" charset="0"/>
              </a:rPr>
              <a:t> </a:t>
            </a:r>
            <a:endParaRPr lang="en-IN" sz="700" dirty="0">
              <a:effectLst/>
              <a:latin typeface="Times New Roman" panose="02020603050405020304" pitchFamily="18" charset="0"/>
              <a:ea typeface="Times New Roman" panose="02020603050405020304" pitchFamily="18" charset="0"/>
            </a:endParaRPr>
          </a:p>
          <a:p>
            <a:pPr marL="1085850" marR="559435" lvl="2" indent="-171450">
              <a:spcAft>
                <a:spcPts val="0"/>
              </a:spcAft>
              <a:buSzPts val="1200"/>
              <a:buFont typeface="Arial" panose="020B0604020202020204" pitchFamily="34" charset="0"/>
              <a:buChar char="•"/>
              <a:tabLst>
                <a:tab pos="525780" algn="l"/>
              </a:tabLst>
            </a:pPr>
            <a:r>
              <a:rPr lang="en-US" sz="800" b="1" dirty="0">
                <a:solidFill>
                  <a:srgbClr val="000000"/>
                </a:solidFill>
                <a:effectLst/>
                <a:latin typeface="Times New Roman" panose="02020603050405020304" pitchFamily="18" charset="0"/>
                <a:ea typeface="Times New Roman" panose="02020603050405020304" pitchFamily="18" charset="0"/>
              </a:rPr>
              <a:t>99%</a:t>
            </a:r>
            <a:r>
              <a:rPr lang="en-US" sz="800" dirty="0">
                <a:solidFill>
                  <a:srgbClr val="000000"/>
                </a:solidFill>
                <a:effectLst/>
                <a:latin typeface="Times New Roman" panose="02020603050405020304" pitchFamily="18" charset="0"/>
                <a:ea typeface="Times New Roman" panose="02020603050405020304" pitchFamily="18" charset="0"/>
              </a:rPr>
              <a:t> (2369 out of 2381) of the employees have no change in salary or promotion during 2016-2017. =&gt; </a:t>
            </a:r>
            <a:r>
              <a:rPr lang="en-US" sz="800" b="1" i="1" dirty="0">
                <a:solidFill>
                  <a:srgbClr val="000000"/>
                </a:solidFill>
                <a:effectLst/>
                <a:latin typeface="Times New Roman" panose="02020603050405020304" pitchFamily="18" charset="0"/>
                <a:ea typeface="Times New Roman" panose="02020603050405020304" pitchFamily="18" charset="0"/>
              </a:rPr>
              <a:t>Organisation should also look in to other monetary benefit like Bonus or minimum increment for average to good performers.</a:t>
            </a:r>
          </a:p>
          <a:p>
            <a:pPr marL="1085850" marR="559435" lvl="2" indent="-171450">
              <a:spcAft>
                <a:spcPts val="0"/>
              </a:spcAft>
              <a:buSzPts val="1200"/>
              <a:buFont typeface="Arial" panose="020B0604020202020204" pitchFamily="34" charset="0"/>
              <a:buChar char="•"/>
              <a:tabLst>
                <a:tab pos="525780" algn="l"/>
              </a:tabLst>
            </a:pPr>
            <a:endParaRPr lang="en-US" sz="800" b="1" i="1" dirty="0">
              <a:solidFill>
                <a:srgbClr val="000000"/>
              </a:solidFill>
              <a:latin typeface="Times New Roman" panose="02020603050405020304" pitchFamily="18" charset="0"/>
              <a:ea typeface="Times New Roman" panose="02020603050405020304" pitchFamily="18" charset="0"/>
            </a:endParaRPr>
          </a:p>
          <a:p>
            <a:pPr marL="1085850" marR="559435" lvl="2" indent="-171450">
              <a:buSzPts val="1200"/>
              <a:buFont typeface="Arial" panose="020B0604020202020204" pitchFamily="34" charset="0"/>
              <a:buChar char="•"/>
              <a:tabLst>
                <a:tab pos="525780" algn="l"/>
              </a:tabLst>
            </a:pPr>
            <a:r>
              <a:rPr lang="en-US" sz="800" b="1" i="1" dirty="0">
                <a:solidFill>
                  <a:srgbClr val="000000"/>
                </a:solidFill>
                <a:latin typeface="Times New Roman" panose="02020603050405020304" pitchFamily="18" charset="0"/>
              </a:rPr>
              <a:t>As the given dataset doesn’t have attribute covering the primary reason for employee leaving the organisation, It is recommended to introduce formal exit interview  process to capture more details on this part.</a:t>
            </a:r>
          </a:p>
          <a:p>
            <a:pPr marL="1085850" marR="559435" lvl="2" indent="-171450">
              <a:spcAft>
                <a:spcPts val="0"/>
              </a:spcAft>
              <a:buSzPts val="1200"/>
              <a:buFont typeface="Arial" panose="020B0604020202020204" pitchFamily="34" charset="0"/>
              <a:buChar char="•"/>
              <a:tabLst>
                <a:tab pos="525780" algn="l"/>
              </a:tabLst>
            </a:pPr>
            <a:endParaRPr lang="en-IN" sz="7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692764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B69F15B1-159D-4FE5-8D7E-9AB959F5C476}"/>
              </a:ext>
            </a:extLst>
          </p:cNvPr>
          <p:cNvGrpSpPr/>
          <p:nvPr/>
        </p:nvGrpSpPr>
        <p:grpSpPr>
          <a:xfrm>
            <a:off x="0" y="0"/>
            <a:ext cx="9144787" cy="5143686"/>
            <a:chOff x="0" y="0"/>
            <a:chExt cx="9144787" cy="5143686"/>
          </a:xfrm>
        </p:grpSpPr>
        <p:sp>
          <p:nvSpPr>
            <p:cNvPr id="6" name="object 3">
              <a:extLst>
                <a:ext uri="{FF2B5EF4-FFF2-40B4-BE49-F238E27FC236}">
                  <a16:creationId xmlns:a16="http://schemas.microsoft.com/office/drawing/2014/main" id="{BDE33C1D-3F88-4DA8-808B-7F923629292B}"/>
                </a:ext>
              </a:extLst>
            </p:cNvPr>
            <p:cNvSpPr/>
            <p:nvPr/>
          </p:nvSpPr>
          <p:spPr>
            <a:xfrm>
              <a:off x="0" y="0"/>
              <a:ext cx="9143981" cy="5143489"/>
            </a:xfrm>
            <a:prstGeom prst="rect">
              <a:avLst/>
            </a:prstGeom>
            <a:blipFill>
              <a:blip r:embed="rId3"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EB99F507-7EF8-4A3D-852B-C798C615F952}"/>
                </a:ext>
              </a:extLst>
            </p:cNvPr>
            <p:cNvSpPr/>
            <p:nvPr/>
          </p:nvSpPr>
          <p:spPr>
            <a:xfrm>
              <a:off x="679010" y="0"/>
              <a:ext cx="8465777" cy="4671588"/>
            </a:xfrm>
            <a:custGeom>
              <a:avLst/>
              <a:gdLst/>
              <a:ahLst/>
              <a:cxnLst/>
              <a:rect l="l" t="t" r="r" b="b"/>
              <a:pathLst>
                <a:path w="7960995" h="4144645">
                  <a:moveTo>
                    <a:pt x="7960487" y="0"/>
                  </a:moveTo>
                  <a:lnTo>
                    <a:pt x="0" y="0"/>
                  </a:lnTo>
                  <a:lnTo>
                    <a:pt x="0" y="1899475"/>
                  </a:lnTo>
                  <a:lnTo>
                    <a:pt x="0" y="4144492"/>
                  </a:lnTo>
                  <a:lnTo>
                    <a:pt x="7960487" y="4144492"/>
                  </a:lnTo>
                  <a:lnTo>
                    <a:pt x="7960487" y="1899475"/>
                  </a:lnTo>
                  <a:lnTo>
                    <a:pt x="7960487" y="0"/>
                  </a:lnTo>
                  <a:close/>
                </a:path>
              </a:pathLst>
            </a:custGeom>
            <a:solidFill>
              <a:srgbClr val="073662">
                <a:alpha val="74989"/>
              </a:srgbClr>
            </a:solidFill>
          </p:spPr>
          <p:txBody>
            <a:bodyPr wrap="square" lIns="0" tIns="0" rIns="0" bIns="0" rtlCol="0"/>
            <a:lstStyle/>
            <a:p>
              <a:endParaRPr dirty="0"/>
            </a:p>
          </p:txBody>
        </p:sp>
        <p:sp>
          <p:nvSpPr>
            <p:cNvPr id="8" name="object 5">
              <a:extLst>
                <a:ext uri="{FF2B5EF4-FFF2-40B4-BE49-F238E27FC236}">
                  <a16:creationId xmlns:a16="http://schemas.microsoft.com/office/drawing/2014/main" id="{5FBD5484-F02B-404A-8C19-5CA4B9F523F9}"/>
                </a:ext>
              </a:extLst>
            </p:cNvPr>
            <p:cNvSpPr/>
            <p:nvPr/>
          </p:nvSpPr>
          <p:spPr>
            <a:xfrm>
              <a:off x="0" y="1899471"/>
              <a:ext cx="1575435" cy="3244215"/>
            </a:xfrm>
            <a:custGeom>
              <a:avLst/>
              <a:gdLst/>
              <a:ahLst/>
              <a:cxnLst/>
              <a:rect l="l" t="t" r="r" b="b"/>
              <a:pathLst>
                <a:path w="1575435" h="3244215">
                  <a:moveTo>
                    <a:pt x="1574996" y="3244193"/>
                  </a:moveTo>
                  <a:lnTo>
                    <a:pt x="0" y="3244193"/>
                  </a:lnTo>
                  <a:lnTo>
                    <a:pt x="0" y="0"/>
                  </a:lnTo>
                  <a:lnTo>
                    <a:pt x="1574996" y="0"/>
                  </a:lnTo>
                  <a:lnTo>
                    <a:pt x="1574996" y="3244193"/>
                  </a:lnTo>
                  <a:close/>
                </a:path>
              </a:pathLst>
            </a:custGeom>
            <a:solidFill>
              <a:srgbClr val="00C3B1">
                <a:alpha val="53448"/>
              </a:srgbClr>
            </a:solidFill>
          </p:spPr>
          <p:txBody>
            <a:bodyPr wrap="square" lIns="0" tIns="0" rIns="0" bIns="0" rtlCol="0"/>
            <a:lstStyle/>
            <a:p>
              <a:endParaRPr/>
            </a:p>
          </p:txBody>
        </p:sp>
      </p:grpSp>
      <p:sp>
        <p:nvSpPr>
          <p:cNvPr id="12" name="Title 11"/>
          <p:cNvSpPr>
            <a:spLocks noGrp="1"/>
          </p:cNvSpPr>
          <p:nvPr>
            <p:ph type="title"/>
          </p:nvPr>
        </p:nvSpPr>
        <p:spPr>
          <a:xfrm>
            <a:off x="5164289" y="0"/>
            <a:ext cx="3969173" cy="698863"/>
          </a:xfrm>
          <a:solidFill>
            <a:srgbClr val="00B050">
              <a:alpha val="80000"/>
            </a:srgbClr>
          </a:solidFill>
        </p:spPr>
        <p:txBody>
          <a:bodyPr anchor="ctr">
            <a:normAutofit/>
          </a:bodyPr>
          <a:lstStyle/>
          <a:p>
            <a:r>
              <a:rPr lang="en-US" sz="2200" dirty="0"/>
              <a:t>Employee Attrition  Prediction</a:t>
            </a:r>
          </a:p>
        </p:txBody>
      </p:sp>
      <p:sp>
        <p:nvSpPr>
          <p:cNvPr id="20" name="Text Placeholder 3">
            <a:extLst>
              <a:ext uri="{FF2B5EF4-FFF2-40B4-BE49-F238E27FC236}">
                <a16:creationId xmlns:a16="http://schemas.microsoft.com/office/drawing/2014/main" id="{0DC0982F-27BE-4870-B055-FC5755ACD1A0}"/>
              </a:ext>
            </a:extLst>
          </p:cNvPr>
          <p:cNvSpPr>
            <a:spLocks noGrp="1"/>
          </p:cNvSpPr>
          <p:nvPr>
            <p:ph type="body" sz="quarter" idx="11"/>
          </p:nvPr>
        </p:nvSpPr>
        <p:spPr>
          <a:xfrm>
            <a:off x="5994400" y="2571750"/>
            <a:ext cx="3149599" cy="1572895"/>
          </a:xfrm>
          <a:solidFill>
            <a:srgbClr val="92D050"/>
          </a:solidFill>
        </p:spPr>
        <p:txBody>
          <a:bodyPr/>
          <a:lstStyle/>
          <a:p>
            <a:r>
              <a:rPr lang="en-US" sz="1600" b="1" dirty="0"/>
              <a:t>Presented by Group 05:</a:t>
            </a:r>
          </a:p>
          <a:p>
            <a:pPr marL="171450" indent="-171450">
              <a:buFont typeface="Arial" panose="020B0604020202020204" pitchFamily="34" charset="0"/>
              <a:buChar char="•"/>
            </a:pPr>
            <a:r>
              <a:rPr lang="en-US" sz="1000" b="1" dirty="0">
                <a:latin typeface="Arial" panose="020B0604020202020204" pitchFamily="34" charset="0"/>
                <a:cs typeface="Arial" panose="020B0604020202020204" pitchFamily="34" charset="0"/>
              </a:rPr>
              <a:t>K RAMAKRISHNAN</a:t>
            </a:r>
          </a:p>
          <a:p>
            <a:pPr marL="171450" indent="-171450">
              <a:buFont typeface="Arial" panose="020B0604020202020204" pitchFamily="34" charset="0"/>
              <a:buChar char="•"/>
            </a:pPr>
            <a:r>
              <a:rPr lang="en-IN" sz="1000" b="1" dirty="0">
                <a:latin typeface="Arial" panose="020B0604020202020204" pitchFamily="34" charset="0"/>
                <a:cs typeface="Arial" panose="020B0604020202020204" pitchFamily="34" charset="0"/>
              </a:rPr>
              <a:t>VIJAY KUMAR</a:t>
            </a:r>
            <a:endParaRPr lang="en-US" sz="1000" b="1" i="0" u="none" strike="noStrike" dirty="0">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000" b="1" dirty="0">
                <a:latin typeface="Arial" panose="020B0604020202020204" pitchFamily="34" charset="0"/>
                <a:cs typeface="Arial" panose="020B0604020202020204" pitchFamily="34" charset="0"/>
              </a:rPr>
              <a:t>KIRTI RANI</a:t>
            </a:r>
          </a:p>
          <a:p>
            <a:pPr marL="171450" indent="-171450">
              <a:buFont typeface="Arial" panose="020B0604020202020204" pitchFamily="34" charset="0"/>
              <a:buChar char="•"/>
            </a:pPr>
            <a:r>
              <a:rPr lang="en-IN" sz="1000" b="1" dirty="0">
                <a:latin typeface="Arial" panose="020B0604020202020204" pitchFamily="34" charset="0"/>
                <a:cs typeface="Arial" panose="020B0604020202020204" pitchFamily="34" charset="0"/>
              </a:rPr>
              <a:t>NIMANSHA MALIK</a:t>
            </a:r>
          </a:p>
          <a:p>
            <a:pPr marL="171450" indent="-171450">
              <a:buFont typeface="Arial" panose="020B0604020202020204" pitchFamily="34" charset="0"/>
              <a:buChar char="•"/>
            </a:pPr>
            <a:r>
              <a:rPr lang="en-IN" sz="1000" b="1" dirty="0">
                <a:latin typeface="Arial" panose="020B0604020202020204" pitchFamily="34" charset="0"/>
                <a:cs typeface="Arial" panose="020B0604020202020204" pitchFamily="34" charset="0"/>
              </a:rPr>
              <a:t>ABHISHEK SHUKLA</a:t>
            </a:r>
          </a:p>
        </p:txBody>
      </p:sp>
      <p:sp>
        <p:nvSpPr>
          <p:cNvPr id="9" name="Text Placeholder 3">
            <a:extLst>
              <a:ext uri="{FF2B5EF4-FFF2-40B4-BE49-F238E27FC236}">
                <a16:creationId xmlns:a16="http://schemas.microsoft.com/office/drawing/2014/main" id="{D069B945-5C46-E248-87E6-2AE38D636EFC}"/>
              </a:ext>
            </a:extLst>
          </p:cNvPr>
          <p:cNvSpPr txBox="1">
            <a:spLocks/>
          </p:cNvSpPr>
          <p:nvPr/>
        </p:nvSpPr>
        <p:spPr>
          <a:xfrm>
            <a:off x="1596093" y="1285584"/>
            <a:ext cx="3081867" cy="613887"/>
          </a:xfrm>
          <a:prstGeom prst="rect">
            <a:avLst/>
          </a:prstGeom>
          <a:solidFill>
            <a:srgbClr val="92D050"/>
          </a:solidFill>
        </p:spPr>
        <p:txBody>
          <a:bodyPr lIns="252000" tIns="0" rIns="0" bIns="0" anchor="ctr" anchorCtr="0"/>
          <a:lstStyle>
            <a:lvl1pPr marL="0" indent="0" algn="l" defTabSz="457184" rtl="0" eaLnBrk="1" latinLnBrk="0" hangingPunct="1">
              <a:spcBef>
                <a:spcPct val="20000"/>
              </a:spcBef>
              <a:buFont typeface="Arial"/>
              <a:buNone/>
              <a:defRPr sz="1200" kern="1200" baseline="0">
                <a:solidFill>
                  <a:schemeClr val="bg1"/>
                </a:solidFill>
                <a:latin typeface="+mn-lt"/>
                <a:ea typeface="+mn-ea"/>
                <a:cs typeface="+mn-cs"/>
              </a:defRPr>
            </a:lvl1pPr>
            <a:lvl2pPr marL="742924" indent="-285740" algn="l" defTabSz="457184" rtl="0" eaLnBrk="1" latinLnBrk="0" hangingPunct="1">
              <a:spcBef>
                <a:spcPct val="20000"/>
              </a:spcBef>
              <a:buFont typeface="Arial"/>
              <a:buChar char="–"/>
              <a:defRPr sz="2800" kern="1200">
                <a:solidFill>
                  <a:schemeClr val="tx1"/>
                </a:solidFill>
                <a:latin typeface="+mn-lt"/>
                <a:ea typeface="+mn-ea"/>
                <a:cs typeface="+mn-cs"/>
              </a:defRPr>
            </a:lvl2pPr>
            <a:lvl3pPr marL="1142960" indent="-228592" algn="l" defTabSz="457184" rtl="0" eaLnBrk="1" latinLnBrk="0" hangingPunct="1">
              <a:spcBef>
                <a:spcPct val="20000"/>
              </a:spcBef>
              <a:buFont typeface="Arial"/>
              <a:buChar char="•"/>
              <a:defRPr sz="2400" kern="1200">
                <a:solidFill>
                  <a:schemeClr val="tx1"/>
                </a:solidFill>
                <a:latin typeface="+mn-lt"/>
                <a:ea typeface="+mn-ea"/>
                <a:cs typeface="+mn-cs"/>
              </a:defRPr>
            </a:lvl3pPr>
            <a:lvl4pPr marL="1600144" indent="-228592" algn="l" defTabSz="457184" rtl="0" eaLnBrk="1" latinLnBrk="0" hangingPunct="1">
              <a:spcBef>
                <a:spcPct val="20000"/>
              </a:spcBef>
              <a:buFont typeface="Arial"/>
              <a:buChar char="–"/>
              <a:defRPr sz="2000" kern="1200">
                <a:solidFill>
                  <a:schemeClr val="tx1"/>
                </a:solidFill>
                <a:latin typeface="+mn-lt"/>
                <a:ea typeface="+mn-ea"/>
                <a:cs typeface="+mn-cs"/>
              </a:defRPr>
            </a:lvl4pPr>
            <a:lvl5pPr marL="2057328" indent="-228592" algn="l" defTabSz="457184" rtl="0" eaLnBrk="1" latinLnBrk="0" hangingPunct="1">
              <a:spcBef>
                <a:spcPct val="20000"/>
              </a:spcBef>
              <a:buFont typeface="Arial"/>
              <a:buChar char="»"/>
              <a:defRPr sz="2000" kern="1200">
                <a:solidFill>
                  <a:schemeClr val="tx1"/>
                </a:solidFill>
                <a:latin typeface="+mn-lt"/>
                <a:ea typeface="+mn-ea"/>
                <a:cs typeface="+mn-cs"/>
              </a:defRPr>
            </a:lvl5pPr>
            <a:lvl6pPr marL="2514511" indent="-228592" algn="l" defTabSz="457184" rtl="0" eaLnBrk="1" latinLnBrk="0" hangingPunct="1">
              <a:spcBef>
                <a:spcPct val="20000"/>
              </a:spcBef>
              <a:buFont typeface="Arial"/>
              <a:buChar char="•"/>
              <a:defRPr sz="2000" kern="1200">
                <a:solidFill>
                  <a:schemeClr val="tx1"/>
                </a:solidFill>
                <a:latin typeface="+mn-lt"/>
                <a:ea typeface="+mn-ea"/>
                <a:cs typeface="+mn-cs"/>
              </a:defRPr>
            </a:lvl6pPr>
            <a:lvl7pPr marL="2971695" indent="-228592" algn="l" defTabSz="457184" rtl="0" eaLnBrk="1" latinLnBrk="0" hangingPunct="1">
              <a:spcBef>
                <a:spcPct val="20000"/>
              </a:spcBef>
              <a:buFont typeface="Arial"/>
              <a:buChar char="•"/>
              <a:defRPr sz="2000" kern="1200">
                <a:solidFill>
                  <a:schemeClr val="tx1"/>
                </a:solidFill>
                <a:latin typeface="+mn-lt"/>
                <a:ea typeface="+mn-ea"/>
                <a:cs typeface="+mn-cs"/>
              </a:defRPr>
            </a:lvl7pPr>
            <a:lvl8pPr marL="3428879" indent="-228592"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2"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dirty="0">
                <a:latin typeface="Arial" panose="020B0604020202020204" pitchFamily="34" charset="0"/>
                <a:cs typeface="Arial" panose="020B0604020202020204" pitchFamily="34" charset="0"/>
              </a:rPr>
              <a:t>THANK YOU         </a:t>
            </a:r>
            <a:endParaRPr lang="en-IN"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474668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9025</TotalTime>
  <Words>4836</Words>
  <Application>Microsoft Office PowerPoint</Application>
  <PresentationFormat>On-screen Show (16:9)</PresentationFormat>
  <Paragraphs>1375</Paragraphs>
  <Slides>96</Slides>
  <Notes>96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96</vt:i4>
      </vt:variant>
    </vt:vector>
  </HeadingPairs>
  <TitlesOfParts>
    <vt:vector size="106" baseType="lpstr">
      <vt:lpstr>Arial</vt:lpstr>
      <vt:lpstr>Arial Rounded Bold</vt:lpstr>
      <vt:lpstr>Calibri</vt:lpstr>
      <vt:lpstr>Courier New</vt:lpstr>
      <vt:lpstr>Lucida Grande</vt:lpstr>
      <vt:lpstr>Symbol</vt:lpstr>
      <vt:lpstr>Times New Roman</vt:lpstr>
      <vt:lpstr>Wingdings</vt:lpstr>
      <vt:lpstr>SE15_LIO_TextOnly V3</vt:lpstr>
      <vt:lpstr>Schneider Text Slides</vt:lpstr>
      <vt:lpstr>Employee Attrition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Employee Attrition  Prediction</vt:lpstr>
    </vt:vector>
  </TitlesOfParts>
  <Company>Schneider Electric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Manan DEB</dc:creator>
  <cp:lastModifiedBy>Ramakrishnan KESAVAN</cp:lastModifiedBy>
  <cp:revision>179</cp:revision>
  <dcterms:created xsi:type="dcterms:W3CDTF">2021-10-22T06:01:13Z</dcterms:created>
  <dcterms:modified xsi:type="dcterms:W3CDTF">2022-04-09T04:44:41Z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f93e5f-d3c2-49a7-ba94-15405423c204_Enabled">
    <vt:lpwstr>true</vt:lpwstr>
  </property>
  <property fmtid="{D5CDD505-2E9C-101B-9397-08002B2CF9AE}" pid="3" name="MSIP_Label_23f93e5f-d3c2-49a7-ba94-15405423c204_SetDate">
    <vt:lpwstr>2022-04-09T04:44:40Z</vt:lpwstr>
  </property>
  <property fmtid="{D5CDD505-2E9C-101B-9397-08002B2CF9AE}" pid="4" name="MSIP_Label_23f93e5f-d3c2-49a7-ba94-15405423c204_Method">
    <vt:lpwstr>Standard</vt:lpwstr>
  </property>
  <property fmtid="{D5CDD505-2E9C-101B-9397-08002B2CF9AE}" pid="5" name="MSIP_Label_23f93e5f-d3c2-49a7-ba94-15405423c204_Name">
    <vt:lpwstr>SE Internal</vt:lpwstr>
  </property>
  <property fmtid="{D5CDD505-2E9C-101B-9397-08002B2CF9AE}" pid="6" name="MSIP_Label_23f93e5f-d3c2-49a7-ba94-15405423c204_SiteId">
    <vt:lpwstr>6e51e1ad-c54b-4b39-b598-0ffe9ae68fef</vt:lpwstr>
  </property>
  <property fmtid="{D5CDD505-2E9C-101B-9397-08002B2CF9AE}" pid="7" name="MSIP_Label_23f93e5f-d3c2-49a7-ba94-15405423c204_ActionId">
    <vt:lpwstr>a421db76-9821-4f66-b7c8-d8c20708144d</vt:lpwstr>
  </property>
  <property fmtid="{D5CDD505-2E9C-101B-9397-08002B2CF9AE}" pid="8" name="MSIP_Label_23f93e5f-d3c2-49a7-ba94-15405423c204_ContentBits">
    <vt:lpwstr>2</vt:lpwstr>
  </property>
</Properties>
</file>